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56" r:id="rId2"/>
    <p:sldId id="274" r:id="rId3"/>
    <p:sldId id="257" r:id="rId4"/>
    <p:sldId id="261" r:id="rId5"/>
    <p:sldId id="258" r:id="rId6"/>
    <p:sldId id="293" r:id="rId7"/>
    <p:sldId id="292" r:id="rId8"/>
    <p:sldId id="302" r:id="rId9"/>
    <p:sldId id="303" r:id="rId10"/>
    <p:sldId id="259" r:id="rId11"/>
    <p:sldId id="260" r:id="rId12"/>
    <p:sldId id="262" r:id="rId13"/>
    <p:sldId id="276" r:id="rId14"/>
    <p:sldId id="263" r:id="rId15"/>
    <p:sldId id="264" r:id="rId16"/>
    <p:sldId id="265" r:id="rId17"/>
    <p:sldId id="266" r:id="rId18"/>
    <p:sldId id="267" r:id="rId19"/>
    <p:sldId id="268" r:id="rId20"/>
    <p:sldId id="269" r:id="rId21"/>
    <p:sldId id="270" r:id="rId22"/>
    <p:sldId id="271" r:id="rId23"/>
    <p:sldId id="272" r:id="rId24"/>
    <p:sldId id="273" r:id="rId25"/>
    <p:sldId id="275" r:id="rId26"/>
  </p:sldIdLst>
  <p:sldSz cx="12192000" cy="6858000"/>
  <p:notesSz cx="6858000" cy="9144000"/>
  <p:embeddedFontLst>
    <p:embeddedFont>
      <p:font typeface="Angsana New" panose="02020603050405020304" pitchFamily="18" charset="-34"/>
      <p:regular r:id="rId28"/>
      <p:bold r:id="rId29"/>
      <p:italic r:id="rId30"/>
      <p:boldItalic r:id="rId31"/>
    </p:embeddedFon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ordia New" panose="020B0304020202020204" pitchFamily="34" charset="-34"/>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AB0577-9062-4818-BA5A-36245C4E00B6}">
  <a:tblStyle styleId="{17AB0577-9062-4818-BA5A-36245C4E00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2"/>
    <p:restoredTop sz="94673"/>
  </p:normalViewPr>
  <p:slideViewPr>
    <p:cSldViewPr snapToGrid="0">
      <p:cViewPr varScale="1">
        <p:scale>
          <a:sx n="76" d="100"/>
          <a:sy n="76" d="100"/>
        </p:scale>
        <p:origin x="103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79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lt1"/>
                </a:solidFill>
                <a:latin typeface="Arial"/>
                <a:ea typeface="Arial"/>
                <a:cs typeface="Arial"/>
                <a:sym typeface="Arial"/>
              </a:rPr>
              <a:t>การกระทำ</a:t>
            </a:r>
            <a:r>
              <a:rPr lang="en-US" sz="1200">
                <a:solidFill>
                  <a:schemeClr val="lt1"/>
                </a:solidFill>
              </a:rPr>
              <a:t> </a:t>
            </a:r>
            <a:r>
              <a:rPr lang="en-US" sz="1200" b="1">
                <a:solidFill>
                  <a:schemeClr val="lt1"/>
                </a:solidFill>
                <a:latin typeface="Arial"/>
                <a:ea typeface="Arial"/>
                <a:cs typeface="Arial"/>
                <a:sym typeface="Arial"/>
              </a:rPr>
              <a:t>เพื่อสร้างความสามัคคี</a:t>
            </a:r>
            <a:r>
              <a:rPr lang="en-US" sz="1200">
                <a:solidFill>
                  <a:schemeClr val="lt1"/>
                </a:solidFill>
              </a:rPr>
              <a:t> </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ctr" rtl="0">
              <a:spcBef>
                <a:spcPts val="0"/>
              </a:spcBef>
              <a:spcAft>
                <a:spcPts val="0"/>
              </a:spcAft>
              <a:buNone/>
            </a:pPr>
            <a:r>
              <a:rPr lang="th-TH" sz="1200" b="1" i="0" u="none" strike="noStrike" cap="none" dirty="0">
                <a:solidFill>
                  <a:srgbClr val="0099FF"/>
                </a:solidFill>
                <a:latin typeface="Calibri"/>
                <a:ea typeface="Calibri"/>
                <a:cs typeface="Calibri"/>
                <a:sym typeface="Calibri"/>
              </a:rPr>
              <a:t>สิ่งมหัศจรรย์จะ</a:t>
            </a:r>
          </a:p>
          <a:p>
            <a:pPr marL="0" marR="0" lvl="0" indent="0" algn="ctr" rtl="0">
              <a:spcBef>
                <a:spcPts val="0"/>
              </a:spcBef>
              <a:spcAft>
                <a:spcPts val="0"/>
              </a:spcAft>
              <a:buNone/>
            </a:pPr>
            <a:r>
              <a:rPr lang="th-TH" sz="1200" b="1" i="0" u="none" strike="noStrike" cap="none" dirty="0">
                <a:solidFill>
                  <a:srgbClr val="0099FF"/>
                </a:solidFill>
                <a:latin typeface="Calibri"/>
                <a:ea typeface="Calibri"/>
                <a:cs typeface="Calibri"/>
                <a:sym typeface="Calibri"/>
              </a:rPr>
              <a:t>เกิดขึ้น</a:t>
            </a:r>
          </a:p>
          <a:p>
            <a:pPr marL="0" lvl="0" indent="0" algn="l" rtl="0">
              <a:spcBef>
                <a:spcPts val="0"/>
              </a:spcBef>
              <a:spcAft>
                <a:spcPts val="0"/>
              </a:spcAft>
              <a:buNone/>
            </a:pPr>
            <a:endParaRPr dirty="0"/>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00497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ความสามัคคีนั้นมีอานุภาพ สามารถส่องให้ทั่วทั้งพิภพสว่างไสว</a:t>
            </a:r>
            <a:endParaRPr/>
          </a:p>
        </p:txBody>
      </p:sp>
      <p:sp>
        <p:nvSpPr>
          <p:cNvPr id="271" name="Google Shape;2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0FCBA-E7E0-7542-9C85-A819D045D500}" type="slidenum">
              <a:rPr lang="en-US" smtClean="0"/>
              <a:t>6</a:t>
            </a:fld>
            <a:endParaRPr lang="en-US"/>
          </a:p>
        </p:txBody>
      </p:sp>
    </p:spTree>
    <p:extLst>
      <p:ext uri="{BB962C8B-B14F-4D97-AF65-F5344CB8AC3E}">
        <p14:creationId xmlns:p14="http://schemas.microsoft.com/office/powerpoint/2010/main" val="220596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0FCBA-E7E0-7542-9C85-A819D045D500}" type="slidenum">
              <a:rPr lang="en-US" smtClean="0"/>
              <a:t>7</a:t>
            </a:fld>
            <a:endParaRPr lang="en-US"/>
          </a:p>
        </p:txBody>
      </p:sp>
    </p:spTree>
    <p:extLst>
      <p:ext uri="{BB962C8B-B14F-4D97-AF65-F5344CB8AC3E}">
        <p14:creationId xmlns:p14="http://schemas.microsoft.com/office/powerpoint/2010/main" val="7523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0FCBA-E7E0-7542-9C85-A819D045D500}" type="slidenum">
              <a:rPr lang="en-US" smtClean="0"/>
              <a:t>8</a:t>
            </a:fld>
            <a:endParaRPr lang="en-US"/>
          </a:p>
        </p:txBody>
      </p:sp>
    </p:spTree>
    <p:extLst>
      <p:ext uri="{BB962C8B-B14F-4D97-AF65-F5344CB8AC3E}">
        <p14:creationId xmlns:p14="http://schemas.microsoft.com/office/powerpoint/2010/main" val="70236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0FCBA-E7E0-7542-9C85-A819D045D500}" type="slidenum">
              <a:rPr lang="en-US" smtClean="0"/>
              <a:t>9</a:t>
            </a:fld>
            <a:endParaRPr lang="en-US"/>
          </a:p>
        </p:txBody>
      </p:sp>
    </p:spTree>
    <p:extLst>
      <p:ext uri="{BB962C8B-B14F-4D97-AF65-F5344CB8AC3E}">
        <p14:creationId xmlns:p14="http://schemas.microsoft.com/office/powerpoint/2010/main" val="376488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subTitle" idx="1"/>
          </p:nvPr>
        </p:nvSpPr>
        <p:spPr>
          <a:xfrm>
            <a:off x="1616478" y="5836204"/>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3000"/>
              <a:buNone/>
            </a:pPr>
            <a:r>
              <a:rPr lang="en-US" sz="3000" b="1">
                <a:solidFill>
                  <a:srgbClr val="FFC000"/>
                </a:solidFill>
              </a:rPr>
              <a:t>12-14 สิงหาคม 2020</a:t>
            </a:r>
            <a:endParaRPr/>
          </a:p>
        </p:txBody>
      </p:sp>
      <p:pic>
        <p:nvPicPr>
          <p:cNvPr id="89" name="Google Shape;89;p13"/>
          <p:cNvPicPr preferRelativeResize="0"/>
          <p:nvPr/>
        </p:nvPicPr>
        <p:blipFill rotWithShape="1">
          <a:blip r:embed="rId3">
            <a:alphaModFix/>
          </a:blip>
          <a:srcRect l="16913" r="18012"/>
          <a:stretch/>
        </p:blipFill>
        <p:spPr>
          <a:xfrm>
            <a:off x="5575894" y="2311650"/>
            <a:ext cx="2376121" cy="2051628"/>
          </a:xfrm>
          <a:prstGeom prst="rect">
            <a:avLst/>
          </a:prstGeom>
          <a:noFill/>
          <a:ln>
            <a:noFill/>
          </a:ln>
        </p:spPr>
      </p:pic>
      <p:pic>
        <p:nvPicPr>
          <p:cNvPr id="90" name="Google Shape;90;p13" descr="An Abundance Of Diverse Beautiful Blooming Flowers In One Summer ..."/>
          <p:cNvPicPr preferRelativeResize="0"/>
          <p:nvPr/>
        </p:nvPicPr>
        <p:blipFill rotWithShape="1">
          <a:blip r:embed="rId4">
            <a:alphaModFix/>
          </a:blip>
          <a:srcRect/>
          <a:stretch/>
        </p:blipFill>
        <p:spPr>
          <a:xfrm>
            <a:off x="3707360" y="2159349"/>
            <a:ext cx="4881781" cy="3244507"/>
          </a:xfrm>
          <a:prstGeom prst="rect">
            <a:avLst/>
          </a:prstGeom>
          <a:noFill/>
          <a:ln>
            <a:noFill/>
          </a:ln>
        </p:spPr>
      </p:pic>
      <p:sp>
        <p:nvSpPr>
          <p:cNvPr id="91" name="Google Shape;91;p13"/>
          <p:cNvSpPr txBox="1"/>
          <p:nvPr/>
        </p:nvSpPr>
        <p:spPr>
          <a:xfrm>
            <a:off x="52251" y="559630"/>
            <a:ext cx="12139750" cy="15592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4400"/>
              <a:buFont typeface="Calibri"/>
              <a:buNone/>
            </a:pPr>
            <a:r>
              <a:rPr lang="en-US" sz="4400" b="1" i="0" u="none" strike="noStrike" cap="none">
                <a:solidFill>
                  <a:srgbClr val="FFFF00"/>
                </a:solidFill>
                <a:latin typeface="Calibri"/>
                <a:ea typeface="Calibri"/>
                <a:cs typeface="Calibri"/>
                <a:sym typeface="Calibri"/>
              </a:rPr>
              <a:t> </a:t>
            </a:r>
            <a:r>
              <a:rPr lang="en-US" sz="4800" b="1" i="0" u="none" strike="noStrike" cap="none">
                <a:solidFill>
                  <a:srgbClr val="FFFF00"/>
                </a:solidFill>
                <a:latin typeface="Calibri"/>
                <a:ea typeface="Calibri"/>
                <a:cs typeface="Calibri"/>
                <a:sym typeface="Calibri"/>
              </a:rPr>
              <a:t>เข้าร่วมรีทรีทกับทีม(ทำงาน)วังทองหลาง</a:t>
            </a:r>
            <a:br>
              <a:rPr lang="en-US" sz="2800" b="0" i="0" u="none" strike="noStrike" cap="none">
                <a:solidFill>
                  <a:srgbClr val="FFFF00"/>
                </a:solidFill>
                <a:latin typeface="Calibri"/>
                <a:ea typeface="Calibri"/>
                <a:cs typeface="Calibri"/>
                <a:sym typeface="Calibri"/>
              </a:rPr>
            </a:br>
            <a:r>
              <a:rPr lang="en-US" sz="3200" b="1" i="0" u="none" strike="noStrike" cap="small">
                <a:solidFill>
                  <a:srgbClr val="FFFF00"/>
                </a:solidFill>
                <a:latin typeface="Times New Roman"/>
                <a:ea typeface="Times New Roman"/>
                <a:cs typeface="Times New Roman"/>
                <a:sym typeface="Times New Roman"/>
              </a:rPr>
              <a:t>The Wangthonglung Team Retreat</a:t>
            </a:r>
            <a:br>
              <a:rPr lang="en-US" sz="2800" b="1" i="0" u="none" strike="noStrike" cap="small">
                <a:solidFill>
                  <a:srgbClr val="FFFF00"/>
                </a:solidFill>
                <a:latin typeface="Times New Roman"/>
                <a:ea typeface="Times New Roman"/>
                <a:cs typeface="Times New Roman"/>
                <a:sym typeface="Times New Roman"/>
              </a:rPr>
            </a:br>
            <a:endParaRPr sz="2400" b="1" i="1" u="none" strike="sngStrike" cap="none">
              <a:solidFill>
                <a:srgbClr val="FFFF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290494" y="401818"/>
            <a:ext cx="11276431" cy="6793530"/>
          </a:xfrm>
          <a:prstGeom prst="rect">
            <a:avLst/>
          </a:prstGeom>
          <a:noFill/>
          <a:ln>
            <a:noFill/>
          </a:ln>
        </p:spPr>
      </p:pic>
      <p:pic>
        <p:nvPicPr>
          <p:cNvPr id="133" name="Google Shape;133;p16" descr="Very Good red stamp text - Buy this stock vector and explore ..."/>
          <p:cNvPicPr preferRelativeResize="0"/>
          <p:nvPr/>
        </p:nvPicPr>
        <p:blipFill rotWithShape="1">
          <a:blip r:embed="rId4">
            <a:alphaModFix/>
          </a:blip>
          <a:srcRect/>
          <a:stretch/>
        </p:blipFill>
        <p:spPr>
          <a:xfrm>
            <a:off x="3042743" y="1430825"/>
            <a:ext cx="2885967" cy="1771984"/>
          </a:xfrm>
          <a:prstGeom prst="rect">
            <a:avLst/>
          </a:prstGeom>
          <a:noFill/>
          <a:ln>
            <a:noFill/>
          </a:ln>
        </p:spPr>
      </p:pic>
      <p:sp>
        <p:nvSpPr>
          <p:cNvPr id="134" name="Google Shape;134;p16"/>
          <p:cNvSpPr/>
          <p:nvPr/>
        </p:nvSpPr>
        <p:spPr>
          <a:xfrm>
            <a:off x="1294990" y="2403238"/>
            <a:ext cx="1022537" cy="108093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p17"/>
          <p:cNvSpPr txBox="1">
            <a:spLocks noGrp="1"/>
          </p:cNvSpPr>
          <p:nvPr>
            <p:ph type="ctrTitle"/>
          </p:nvPr>
        </p:nvSpPr>
        <p:spPr>
          <a:xfrm>
            <a:off x="0" y="-3"/>
            <a:ext cx="12192000" cy="838203"/>
          </a:xfrm>
          <a:prstGeom prst="rect">
            <a:avLst/>
          </a:prstGeom>
          <a:solidFill>
            <a:srgbClr val="0099FF"/>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alibri"/>
              <a:buNone/>
            </a:pPr>
            <a:r>
              <a:rPr lang="en-US" sz="4400" b="1">
                <a:solidFill>
                  <a:schemeClr val="lt1"/>
                </a:solidFill>
              </a:rPr>
              <a:t>Objectives</a:t>
            </a:r>
            <a:endParaRPr/>
          </a:p>
        </p:txBody>
      </p:sp>
      <p:sp>
        <p:nvSpPr>
          <p:cNvPr id="141" name="Google Shape;141;p17"/>
          <p:cNvSpPr txBox="1"/>
          <p:nvPr/>
        </p:nvSpPr>
        <p:spPr>
          <a:xfrm>
            <a:off x="914400" y="1306286"/>
            <a:ext cx="106070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7"/>
          <p:cNvSpPr txBox="1"/>
          <p:nvPr/>
        </p:nvSpPr>
        <p:spPr>
          <a:xfrm>
            <a:off x="313509" y="1523998"/>
            <a:ext cx="9119249" cy="42473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u="sng">
                <a:solidFill>
                  <a:srgbClr val="0070C0"/>
                </a:solidFill>
                <a:latin typeface="Calibri"/>
                <a:ea typeface="Calibri"/>
                <a:cs typeface="Calibri"/>
                <a:sym typeface="Calibri"/>
              </a:rPr>
              <a:t>For participants </a:t>
            </a:r>
            <a:r>
              <a:rPr lang="en-US" sz="2800" i="1">
                <a:solidFill>
                  <a:srgbClr val="0070C0"/>
                </a:solidFill>
                <a:latin typeface="Calibri"/>
                <a:ea typeface="Calibri"/>
                <a:cs typeface="Calibri"/>
                <a:sym typeface="Calibri"/>
              </a:rPr>
              <a:t>to gain new insights into themselves, others, and into working in a team … in support of their </a:t>
            </a:r>
            <a:r>
              <a:rPr lang="en-US" sz="2800" i="1" u="sng">
                <a:solidFill>
                  <a:srgbClr val="0070C0"/>
                </a:solidFill>
                <a:latin typeface="Calibri"/>
                <a:ea typeface="Calibri"/>
                <a:cs typeface="Calibri"/>
                <a:sym typeface="Calibri"/>
              </a:rPr>
              <a:t>future work</a:t>
            </a:r>
            <a:r>
              <a:rPr lang="en-US" sz="2800" i="1">
                <a:solidFill>
                  <a:srgbClr val="0070C0"/>
                </a:solidFill>
                <a:latin typeface="Calibri"/>
                <a:ea typeface="Calibri"/>
                <a:cs typeface="Calibri"/>
                <a:sym typeface="Calibri"/>
              </a:rPr>
              <a:t>, </a:t>
            </a:r>
            <a:r>
              <a:rPr lang="en-US" sz="2800" i="1" u="sng">
                <a:solidFill>
                  <a:srgbClr val="0070C0"/>
                </a:solidFill>
                <a:latin typeface="Calibri"/>
                <a:ea typeface="Calibri"/>
                <a:cs typeface="Calibri"/>
                <a:sym typeface="Calibri"/>
              </a:rPr>
              <a:t>family life</a:t>
            </a:r>
            <a:r>
              <a:rPr lang="en-US" sz="2800" i="1">
                <a:solidFill>
                  <a:srgbClr val="0070C0"/>
                </a:solidFill>
                <a:latin typeface="Calibri"/>
                <a:ea typeface="Calibri"/>
                <a:cs typeface="Calibri"/>
                <a:sym typeface="Calibri"/>
              </a:rPr>
              <a:t>, </a:t>
            </a:r>
            <a:r>
              <a:rPr lang="en-US" sz="2800" i="1" u="sng">
                <a:solidFill>
                  <a:srgbClr val="0070C0"/>
                </a:solidFill>
                <a:latin typeface="Calibri"/>
                <a:ea typeface="Calibri"/>
                <a:cs typeface="Calibri"/>
                <a:sym typeface="Calibri"/>
              </a:rPr>
              <a:t>friendships</a:t>
            </a:r>
            <a:r>
              <a:rPr lang="en-US" sz="2800" i="1">
                <a:solidFill>
                  <a:srgbClr val="0070C0"/>
                </a:solidFill>
                <a:latin typeface="Calibri"/>
                <a:ea typeface="Calibri"/>
                <a:cs typeface="Calibri"/>
                <a:sym typeface="Calibri"/>
              </a:rPr>
              <a:t>, and </a:t>
            </a:r>
            <a:r>
              <a:rPr lang="en-US" sz="2800" i="1" u="sng">
                <a:solidFill>
                  <a:srgbClr val="0070C0"/>
                </a:solidFill>
                <a:latin typeface="Calibri"/>
                <a:ea typeface="Calibri"/>
                <a:cs typeface="Calibri"/>
                <a:sym typeface="Calibri"/>
              </a:rPr>
              <a:t>community-buildin</a:t>
            </a:r>
            <a:r>
              <a:rPr lang="en-US" sz="2800" i="1">
                <a:solidFill>
                  <a:srgbClr val="0070C0"/>
                </a:solidFill>
                <a:latin typeface="Calibri"/>
                <a:ea typeface="Calibri"/>
                <a:cs typeface="Calibri"/>
                <a:sym typeface="Calibri"/>
              </a:rPr>
              <a:t>g.</a:t>
            </a:r>
            <a:endParaRPr sz="2800">
              <a:solidFill>
                <a:srgbClr val="0070C0"/>
              </a:solidFill>
              <a:latin typeface="Calibri"/>
              <a:ea typeface="Calibri"/>
              <a:cs typeface="Calibri"/>
              <a:sym typeface="Calibri"/>
            </a:endParaRPr>
          </a:p>
          <a:p>
            <a:pPr marL="0" marR="0" lvl="0" indent="0" algn="l" rtl="0">
              <a:spcBef>
                <a:spcPts val="0"/>
              </a:spcBef>
              <a:spcAft>
                <a:spcPts val="0"/>
              </a:spcAft>
              <a:buNone/>
            </a:pPr>
            <a:r>
              <a:rPr lang="en-US" sz="2800">
                <a:solidFill>
                  <a:srgbClr val="0070C0"/>
                </a:solidFill>
                <a:latin typeface="Calibri"/>
                <a:ea typeface="Calibri"/>
                <a:cs typeface="Calibri"/>
                <a:sym typeface="Calibri"/>
              </a:rPr>
              <a:t> </a:t>
            </a:r>
            <a:endParaRPr/>
          </a:p>
          <a:p>
            <a:pPr marL="0" marR="0" lvl="0" indent="0" algn="l" rtl="0">
              <a:spcBef>
                <a:spcPts val="0"/>
              </a:spcBef>
              <a:spcAft>
                <a:spcPts val="0"/>
              </a:spcAft>
              <a:buNone/>
            </a:pPr>
            <a:r>
              <a:rPr lang="en-US" sz="2800" i="1" u="sng">
                <a:solidFill>
                  <a:srgbClr val="0070C0"/>
                </a:solidFill>
                <a:latin typeface="Calibri"/>
                <a:ea typeface="Calibri"/>
                <a:cs typeface="Calibri"/>
                <a:sym typeface="Calibri"/>
              </a:rPr>
              <a:t>For the National Spiritual Assembly</a:t>
            </a:r>
            <a:r>
              <a:rPr lang="en-US" sz="2800" i="1">
                <a:solidFill>
                  <a:srgbClr val="0070C0"/>
                </a:solidFill>
                <a:latin typeface="Calibri"/>
                <a:ea typeface="Calibri"/>
                <a:cs typeface="Calibri"/>
                <a:sym typeface="Calibri"/>
              </a:rPr>
              <a:t> to recognize the hard work done by the Thepleela Core Team and the National Office (“The Wangthonglung Team”), to learn from the team’s experiences to help other areas in Thailand, and to identify other support needed.</a:t>
            </a:r>
            <a:endParaRPr sz="2800">
              <a:solidFill>
                <a:srgbClr val="0070C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7"/>
          <p:cNvSpPr txBox="1"/>
          <p:nvPr/>
        </p:nvSpPr>
        <p:spPr>
          <a:xfrm>
            <a:off x="1331495" y="5758659"/>
            <a:ext cx="810126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rgbClr val="FF0000"/>
                </a:solidFill>
                <a:latin typeface="Calibri"/>
                <a:ea typeface="Calibri"/>
                <a:cs typeface="Calibri"/>
                <a:sym typeface="Calibri"/>
              </a:rPr>
              <a:t>🡺 We are all learning together!</a:t>
            </a:r>
            <a:endParaRPr sz="2800" i="1">
              <a:solidFill>
                <a:srgbClr val="FF0000"/>
              </a:solidFill>
              <a:latin typeface="Calibri"/>
              <a:ea typeface="Calibri"/>
              <a:cs typeface="Calibri"/>
              <a:sym typeface="Calibri"/>
            </a:endParaRPr>
          </a:p>
        </p:txBody>
      </p:sp>
      <p:pic>
        <p:nvPicPr>
          <p:cNvPr id="144" name="Google Shape;144;p17" descr="Search Results for Target - Clip Art - Pictures - Graphics ..."/>
          <p:cNvPicPr preferRelativeResize="0"/>
          <p:nvPr/>
        </p:nvPicPr>
        <p:blipFill rotWithShape="1">
          <a:blip r:embed="rId3">
            <a:alphaModFix/>
          </a:blip>
          <a:srcRect/>
          <a:stretch/>
        </p:blipFill>
        <p:spPr>
          <a:xfrm flipH="1">
            <a:off x="9242691" y="1893330"/>
            <a:ext cx="2753516" cy="22274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body" idx="1"/>
          </p:nvPr>
        </p:nvSpPr>
        <p:spPr>
          <a:xfrm>
            <a:off x="544113" y="4559384"/>
            <a:ext cx="11428647" cy="2056191"/>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endParaRPr sz="1960" dirty="0"/>
          </a:p>
          <a:p>
            <a:pPr marL="228600" lvl="0" indent="-228600" algn="l" rtl="0">
              <a:lnSpc>
                <a:spcPct val="70000"/>
              </a:lnSpc>
              <a:spcBef>
                <a:spcPts val="1000"/>
              </a:spcBef>
              <a:spcAft>
                <a:spcPts val="0"/>
              </a:spcAft>
              <a:buClr>
                <a:schemeClr val="dk1"/>
              </a:buClr>
              <a:buSzPts val="1960"/>
              <a:buChar char="•"/>
            </a:pPr>
            <a:r>
              <a:rPr lang="en-US" sz="1960" b="1" dirty="0"/>
              <a:t>Will </a:t>
            </a:r>
            <a:r>
              <a:rPr lang="en-US" sz="1960" dirty="0"/>
              <a:t>help everyone develop useful life skills in line with the Baha’i teachings.</a:t>
            </a:r>
            <a:endParaRPr dirty="0"/>
          </a:p>
          <a:p>
            <a:pPr marL="228600" lvl="0" indent="-228600" algn="l" rtl="0">
              <a:lnSpc>
                <a:spcPct val="70000"/>
              </a:lnSpc>
              <a:spcBef>
                <a:spcPts val="1000"/>
              </a:spcBef>
              <a:spcAft>
                <a:spcPts val="0"/>
              </a:spcAft>
              <a:buClr>
                <a:schemeClr val="dk1"/>
              </a:buClr>
              <a:buSzPts val="1960"/>
              <a:buChar char="•"/>
            </a:pPr>
            <a:r>
              <a:rPr lang="en-US" sz="1960" b="1" dirty="0"/>
              <a:t>Will</a:t>
            </a:r>
            <a:r>
              <a:rPr lang="en-US" sz="1960" dirty="0"/>
              <a:t> help everyone gain new perspectives on Baha’i culture.</a:t>
            </a:r>
            <a:endParaRPr lang="th-TH" sz="1960" dirty="0"/>
          </a:p>
          <a:p>
            <a:pPr marL="228600" lvl="0" indent="-228600" algn="l" rtl="0">
              <a:lnSpc>
                <a:spcPct val="70000"/>
              </a:lnSpc>
              <a:spcBef>
                <a:spcPts val="1000"/>
              </a:spcBef>
              <a:spcAft>
                <a:spcPts val="0"/>
              </a:spcAft>
              <a:buClr>
                <a:schemeClr val="dk1"/>
              </a:buClr>
              <a:buSzPts val="1960"/>
              <a:buChar char="•"/>
            </a:pPr>
            <a:r>
              <a:rPr lang="en-US" sz="1960" dirty="0"/>
              <a:t>Will give tools and understanding to help solve interpersonal issues.</a:t>
            </a:r>
            <a:endParaRPr dirty="0"/>
          </a:p>
          <a:p>
            <a:pPr marL="228600" lvl="0" indent="-228600" algn="l" rtl="0">
              <a:lnSpc>
                <a:spcPct val="70000"/>
              </a:lnSpc>
              <a:spcBef>
                <a:spcPts val="1000"/>
              </a:spcBef>
              <a:spcAft>
                <a:spcPts val="0"/>
              </a:spcAft>
              <a:buClr>
                <a:schemeClr val="dk1"/>
              </a:buClr>
              <a:buSzPts val="1960"/>
              <a:buChar char="•"/>
            </a:pPr>
            <a:r>
              <a:rPr lang="en-US" sz="1960" b="1" dirty="0"/>
              <a:t>Will </a:t>
            </a:r>
            <a:r>
              <a:rPr lang="en-US" sz="1960" dirty="0"/>
              <a:t>be learning for all of us.</a:t>
            </a:r>
            <a:endParaRPr dirty="0"/>
          </a:p>
          <a:p>
            <a:pPr marL="228600" lvl="0" indent="-228600" algn="l" rtl="0">
              <a:lnSpc>
                <a:spcPct val="70000"/>
              </a:lnSpc>
              <a:spcBef>
                <a:spcPts val="1000"/>
              </a:spcBef>
              <a:spcAft>
                <a:spcPts val="0"/>
              </a:spcAft>
              <a:buClr>
                <a:schemeClr val="dk1"/>
              </a:buClr>
              <a:buSzPts val="1960"/>
              <a:buChar char="•"/>
            </a:pPr>
            <a:r>
              <a:rPr lang="en-US" sz="1960" b="1" dirty="0"/>
              <a:t>Will </a:t>
            </a:r>
            <a:r>
              <a:rPr lang="en-US" sz="1960" dirty="0"/>
              <a:t>be fun and inspiring!</a:t>
            </a:r>
            <a:endParaRPr dirty="0"/>
          </a:p>
          <a:p>
            <a:pPr marL="0" lvl="0" indent="0" algn="l" rtl="0">
              <a:lnSpc>
                <a:spcPct val="70000"/>
              </a:lnSpc>
              <a:spcBef>
                <a:spcPts val="1000"/>
              </a:spcBef>
              <a:spcAft>
                <a:spcPts val="0"/>
              </a:spcAft>
              <a:buClr>
                <a:schemeClr val="dk1"/>
              </a:buClr>
              <a:buSzPts val="1960"/>
              <a:buNone/>
            </a:pPr>
            <a:endParaRPr sz="1960" dirty="0"/>
          </a:p>
        </p:txBody>
      </p:sp>
      <p:sp>
        <p:nvSpPr>
          <p:cNvPr id="157" name="Google Shape;157;p19"/>
          <p:cNvSpPr txBox="1">
            <a:spLocks noGrp="1"/>
          </p:cNvSpPr>
          <p:nvPr>
            <p:ph type="title"/>
          </p:nvPr>
        </p:nvSpPr>
        <p:spPr>
          <a:xfrm>
            <a:off x="0" y="2"/>
            <a:ext cx="12192000" cy="820508"/>
          </a:xfrm>
          <a:prstGeom prst="rect">
            <a:avLst/>
          </a:prstGeom>
          <a:solidFill>
            <a:srgbClr val="0099FF"/>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b="1" dirty="0" err="1">
                <a:solidFill>
                  <a:schemeClr val="bg1"/>
                </a:solidFill>
                <a:latin typeface="Cordia New" panose="020B0304020202020204" pitchFamily="34" charset="-34"/>
                <a:cs typeface="Cordia New" panose="020B0304020202020204" pitchFamily="34" charset="-34"/>
                <a:sym typeface="Arial"/>
              </a:rPr>
              <a:t>เข้าร่วมรีทรีท</a:t>
            </a:r>
            <a:r>
              <a:rPr lang="en-US" b="1" dirty="0">
                <a:solidFill>
                  <a:schemeClr val="bg1"/>
                </a:solidFill>
                <a:latin typeface="Cordia New" panose="020B0304020202020204" pitchFamily="34" charset="-34"/>
                <a:cs typeface="Cordia New" panose="020B0304020202020204" pitchFamily="34" charset="-34"/>
                <a:sym typeface="Arial"/>
              </a:rPr>
              <a:t>  </a:t>
            </a:r>
            <a:r>
              <a:rPr lang="en-US" b="1" dirty="0">
                <a:solidFill>
                  <a:schemeClr val="lt1"/>
                </a:solidFill>
              </a:rPr>
              <a:t>- </a:t>
            </a:r>
            <a:r>
              <a:rPr lang="en-US" sz="2600" b="1" dirty="0">
                <a:solidFill>
                  <a:schemeClr val="lt1"/>
                </a:solidFill>
              </a:rPr>
              <a:t>The retreat….</a:t>
            </a:r>
            <a:endParaRPr dirty="0"/>
          </a:p>
        </p:txBody>
      </p:sp>
      <p:pic>
        <p:nvPicPr>
          <p:cNvPr id="158" name="Google Shape;158;p19" descr="Search Results for Target - Clip Art - Pictures - Graphics ..."/>
          <p:cNvPicPr preferRelativeResize="0"/>
          <p:nvPr/>
        </p:nvPicPr>
        <p:blipFill rotWithShape="1">
          <a:blip r:embed="rId3">
            <a:alphaModFix/>
          </a:blip>
          <a:srcRect/>
          <a:stretch/>
        </p:blipFill>
        <p:spPr>
          <a:xfrm flipH="1">
            <a:off x="9266903" y="1792482"/>
            <a:ext cx="2705857" cy="2188889"/>
          </a:xfrm>
          <a:prstGeom prst="rect">
            <a:avLst/>
          </a:prstGeom>
          <a:noFill/>
          <a:ln>
            <a:noFill/>
          </a:ln>
        </p:spPr>
      </p:pic>
      <p:sp>
        <p:nvSpPr>
          <p:cNvPr id="159" name="Google Shape;159;p19"/>
          <p:cNvSpPr txBox="1"/>
          <p:nvPr/>
        </p:nvSpPr>
        <p:spPr>
          <a:xfrm>
            <a:off x="652854" y="1119883"/>
            <a:ext cx="8614050" cy="3541885"/>
          </a:xfrm>
          <a:prstGeom prst="rect">
            <a:avLst/>
          </a:prstGeom>
          <a:noFill/>
          <a:ln>
            <a:noFill/>
          </a:ln>
        </p:spPr>
        <p:txBody>
          <a:bodyPr spcFirstLastPara="1" wrap="square" lIns="91425" tIns="45700" rIns="91425" bIns="45700" anchor="t" anchorCtr="0">
            <a:noAutofit/>
          </a:bodyPr>
          <a:lstStyle/>
          <a:p>
            <a:pPr marL="228600" marR="0" lvl="0" indent="-171450" algn="l" rtl="0">
              <a:lnSpc>
                <a:spcPct val="90000"/>
              </a:lnSpc>
              <a:spcBef>
                <a:spcPts val="0"/>
              </a:spcBef>
              <a:spcAft>
                <a:spcPts val="0"/>
              </a:spcAft>
              <a:buClr>
                <a:srgbClr val="0070C0"/>
              </a:buClr>
              <a:buSzPts val="2700"/>
              <a:buFont typeface="Arial"/>
              <a:buChar char="•"/>
            </a:pPr>
            <a:r>
              <a:rPr lang="en-US" sz="2700" b="1" dirty="0">
                <a:solidFill>
                  <a:srgbClr val="0070C0"/>
                </a:solidFill>
                <a:latin typeface="Arial Narrow"/>
                <a:ea typeface="Arial Narrow"/>
                <a:cs typeface="Arial Narrow"/>
                <a:sym typeface="Arial Narrow"/>
              </a:rPr>
              <a:t>จะ</a:t>
            </a:r>
            <a:r>
              <a:rPr lang="en-US" sz="2700" dirty="0">
                <a:solidFill>
                  <a:srgbClr val="0070C0"/>
                </a:solidFill>
                <a:latin typeface="Arial Narrow"/>
                <a:ea typeface="Arial Narrow"/>
                <a:cs typeface="Arial Narrow"/>
                <a:sym typeface="Arial Narrow"/>
              </a:rPr>
              <a:t>ช่วยให้ทุกคนพัฒนาทักษะที่เป็นประโยชน์สอดคล้องกับคำสอนของศาสนาบาไฮ</a:t>
            </a:r>
            <a:endParaRPr sz="500" dirty="0"/>
          </a:p>
          <a:p>
            <a:pPr marL="228600" marR="0" lvl="0" indent="-171450" algn="l" rtl="0">
              <a:lnSpc>
                <a:spcPct val="90000"/>
              </a:lnSpc>
              <a:spcBef>
                <a:spcPts val="1000"/>
              </a:spcBef>
              <a:spcAft>
                <a:spcPts val="0"/>
              </a:spcAft>
              <a:buClr>
                <a:srgbClr val="0070C0"/>
              </a:buClr>
              <a:buSzPts val="2700"/>
              <a:buFont typeface="Arial"/>
              <a:buChar char="•"/>
            </a:pPr>
            <a:r>
              <a:rPr lang="en-US" sz="2700" b="1" dirty="0" err="1">
                <a:solidFill>
                  <a:srgbClr val="0070C0"/>
                </a:solidFill>
                <a:latin typeface="Arial Narrow"/>
                <a:ea typeface="Arial Narrow"/>
                <a:cs typeface="Arial Narrow"/>
                <a:sym typeface="Arial Narrow"/>
              </a:rPr>
              <a:t>จะ</a:t>
            </a:r>
            <a:r>
              <a:rPr lang="en-US" sz="2700" dirty="0" err="1">
                <a:solidFill>
                  <a:srgbClr val="0070C0"/>
                </a:solidFill>
                <a:latin typeface="Arial Narrow"/>
                <a:ea typeface="Arial Narrow"/>
                <a:cs typeface="Arial Narrow"/>
                <a:sym typeface="Arial Narrow"/>
              </a:rPr>
              <a:t>ช่วยให้ทุกคนได้</a:t>
            </a:r>
            <a:r>
              <a:rPr lang="en-US" sz="2800" dirty="0" err="1">
                <a:solidFill>
                  <a:srgbClr val="0070C0"/>
                </a:solidFill>
                <a:highlight>
                  <a:srgbClr val="FFFF00"/>
                </a:highlight>
                <a:latin typeface="Arial Narrow"/>
                <a:ea typeface="Arial Narrow"/>
                <a:cs typeface="Arial Narrow"/>
                <a:sym typeface="Arial Narrow"/>
              </a:rPr>
              <a:t>เห็นและเข้าใจใน</a:t>
            </a:r>
            <a:r>
              <a:rPr lang="en-US" sz="2700" dirty="0" err="1">
                <a:solidFill>
                  <a:srgbClr val="0070C0"/>
                </a:solidFill>
                <a:latin typeface="Arial Narrow"/>
                <a:ea typeface="Arial Narrow"/>
                <a:cs typeface="Arial Narrow"/>
                <a:sym typeface="Arial Narrow"/>
              </a:rPr>
              <a:t>มุมมอง</a:t>
            </a:r>
            <a:r>
              <a:rPr lang="en-US" sz="2700" dirty="0" err="1">
                <a:solidFill>
                  <a:srgbClr val="0070C0"/>
                </a:solidFill>
                <a:highlight>
                  <a:srgbClr val="FFFFFF"/>
                </a:highlight>
                <a:latin typeface="Arial Narrow"/>
                <a:ea typeface="Arial Narrow"/>
                <a:cs typeface="Arial Narrow"/>
                <a:sym typeface="Arial Narrow"/>
              </a:rPr>
              <a:t>ใหม่</a:t>
            </a:r>
            <a:r>
              <a:rPr lang="en-US" sz="2700" dirty="0">
                <a:solidFill>
                  <a:srgbClr val="0070C0"/>
                </a:solidFill>
                <a:highlight>
                  <a:srgbClr val="FFFFFF"/>
                </a:highlight>
                <a:latin typeface="Arial Narrow"/>
                <a:ea typeface="Arial Narrow"/>
                <a:cs typeface="Arial Narrow"/>
                <a:sym typeface="Arial Narrow"/>
              </a:rPr>
              <a:t> </a:t>
            </a:r>
            <a:r>
              <a:rPr lang="en-US" sz="2700" dirty="0" err="1">
                <a:solidFill>
                  <a:srgbClr val="0070C0"/>
                </a:solidFill>
                <a:highlight>
                  <a:srgbClr val="FFFFFF"/>
                </a:highlight>
                <a:latin typeface="Arial Narrow"/>
                <a:ea typeface="Arial Narrow"/>
                <a:cs typeface="Arial Narrow"/>
                <a:sym typeface="Arial Narrow"/>
              </a:rPr>
              <a:t>ๆ</a:t>
            </a:r>
            <a:r>
              <a:rPr lang="en-US" sz="2700" dirty="0">
                <a:solidFill>
                  <a:srgbClr val="0070C0"/>
                </a:solidFill>
                <a:highlight>
                  <a:srgbClr val="FFFFFF"/>
                </a:highlight>
                <a:latin typeface="Arial Narrow"/>
                <a:ea typeface="Arial Narrow"/>
                <a:cs typeface="Arial Narrow"/>
                <a:sym typeface="Arial Narrow"/>
              </a:rPr>
              <a:t> </a:t>
            </a:r>
            <a:r>
              <a:rPr lang="en-US" sz="2700" dirty="0" err="1">
                <a:solidFill>
                  <a:srgbClr val="0070C0"/>
                </a:solidFill>
                <a:latin typeface="Arial Narrow"/>
                <a:ea typeface="Arial Narrow"/>
                <a:cs typeface="Arial Narrow"/>
                <a:sym typeface="Arial Narrow"/>
              </a:rPr>
              <a:t>เกี่ยวกับวัฒนธรรมบาไฮ</a:t>
            </a:r>
            <a:endParaRPr sz="2700" dirty="0">
              <a:solidFill>
                <a:srgbClr val="0070C0"/>
              </a:solidFill>
              <a:latin typeface="Arial Narrow"/>
              <a:ea typeface="Arial Narrow"/>
              <a:cs typeface="Arial Narrow"/>
              <a:sym typeface="Arial Narrow"/>
            </a:endParaRPr>
          </a:p>
          <a:p>
            <a:pPr marL="228600" marR="0" lvl="0" indent="-171450" algn="l" rtl="0">
              <a:lnSpc>
                <a:spcPct val="90000"/>
              </a:lnSpc>
              <a:spcBef>
                <a:spcPts val="1000"/>
              </a:spcBef>
              <a:spcAft>
                <a:spcPts val="0"/>
              </a:spcAft>
              <a:buClr>
                <a:srgbClr val="0070C0"/>
              </a:buClr>
              <a:buSzPts val="2700"/>
              <a:buFont typeface="Arial"/>
              <a:buChar char="•"/>
            </a:pPr>
            <a:r>
              <a:rPr lang="en-US" sz="2700" b="1" dirty="0" err="1">
                <a:solidFill>
                  <a:srgbClr val="0070C0"/>
                </a:solidFill>
                <a:latin typeface="Arial Narrow"/>
                <a:ea typeface="Arial Narrow"/>
                <a:cs typeface="Arial Narrow"/>
                <a:sym typeface="Arial Narrow"/>
              </a:rPr>
              <a:t>จะ</a:t>
            </a:r>
            <a:r>
              <a:rPr lang="th-TH" sz="2700" dirty="0">
                <a:solidFill>
                  <a:srgbClr val="0070C0"/>
                </a:solidFill>
                <a:latin typeface="Arial Narrow"/>
                <a:ea typeface="Arial Narrow"/>
                <a:cs typeface="Arial Narrow"/>
                <a:sym typeface="Arial Narrow"/>
              </a:rPr>
              <a:t>เรียนรู้เครื่องมือที่จะนำไปใช้ในการ</a:t>
            </a:r>
            <a:r>
              <a:rPr lang="en-US" sz="2700" dirty="0" err="1">
                <a:solidFill>
                  <a:srgbClr val="0070C0"/>
                </a:solidFill>
                <a:latin typeface="Arial Narrow"/>
                <a:ea typeface="Arial Narrow"/>
                <a:cs typeface="Arial Narrow"/>
                <a:sym typeface="Arial Narrow"/>
              </a:rPr>
              <a:t>แก้ไขปัญหาส่วนตัวหรือปัญหาระหว่างกัน</a:t>
            </a:r>
            <a:r>
              <a:rPr lang="en-US" sz="2700" dirty="0">
                <a:solidFill>
                  <a:srgbClr val="0070C0"/>
                </a:solidFill>
                <a:latin typeface="Arial Narrow"/>
                <a:ea typeface="Arial Narrow"/>
                <a:cs typeface="Arial Narrow"/>
                <a:sym typeface="Arial Narrow"/>
              </a:rPr>
              <a:t> </a:t>
            </a:r>
            <a:endParaRPr sz="2700" dirty="0">
              <a:solidFill>
                <a:srgbClr val="0070C0"/>
              </a:solidFill>
              <a:latin typeface="Arial Narrow"/>
              <a:ea typeface="Arial Narrow"/>
              <a:cs typeface="Arial Narrow"/>
              <a:sym typeface="Arial Narrow"/>
            </a:endParaRPr>
          </a:p>
          <a:p>
            <a:pPr marL="228600" marR="0" lvl="0" indent="-171450" algn="l" rtl="0">
              <a:lnSpc>
                <a:spcPct val="90000"/>
              </a:lnSpc>
              <a:spcBef>
                <a:spcPts val="1000"/>
              </a:spcBef>
              <a:spcAft>
                <a:spcPts val="0"/>
              </a:spcAft>
              <a:buClr>
                <a:srgbClr val="0070C0"/>
              </a:buClr>
              <a:buSzPts val="2700"/>
              <a:buFont typeface="Arial"/>
              <a:buChar char="•"/>
            </a:pPr>
            <a:r>
              <a:rPr lang="en-US" sz="2700" b="1" dirty="0" err="1">
                <a:solidFill>
                  <a:srgbClr val="0070C0"/>
                </a:solidFill>
                <a:latin typeface="Arial Narrow"/>
                <a:ea typeface="Arial Narrow"/>
                <a:cs typeface="Arial Narrow"/>
                <a:sym typeface="Arial Narrow"/>
              </a:rPr>
              <a:t>จะ</a:t>
            </a:r>
            <a:r>
              <a:rPr lang="en-US" sz="2700" dirty="0" err="1">
                <a:solidFill>
                  <a:srgbClr val="0070C0"/>
                </a:solidFill>
                <a:latin typeface="Arial Narrow"/>
                <a:ea typeface="Arial Narrow"/>
                <a:cs typeface="Arial Narrow"/>
                <a:sym typeface="Arial Narrow"/>
              </a:rPr>
              <a:t>เป็นการเรียนรู้สำหรับพวกเราทุกคน</a:t>
            </a:r>
            <a:endParaRPr sz="500" dirty="0"/>
          </a:p>
          <a:p>
            <a:pPr marL="228600" marR="0" lvl="0" indent="-171450" algn="l" rtl="0">
              <a:lnSpc>
                <a:spcPct val="90000"/>
              </a:lnSpc>
              <a:spcBef>
                <a:spcPts val="1000"/>
              </a:spcBef>
              <a:spcAft>
                <a:spcPts val="0"/>
              </a:spcAft>
              <a:buClr>
                <a:srgbClr val="0070C0"/>
              </a:buClr>
              <a:buSzPts val="2700"/>
              <a:buFont typeface="Arial"/>
              <a:buChar char="•"/>
            </a:pPr>
            <a:r>
              <a:rPr lang="en-US" sz="2700" b="1" dirty="0" err="1">
                <a:solidFill>
                  <a:srgbClr val="0070C0"/>
                </a:solidFill>
                <a:latin typeface="Arial Narrow"/>
                <a:ea typeface="Arial Narrow"/>
                <a:cs typeface="Arial Narrow"/>
                <a:sym typeface="Arial Narrow"/>
              </a:rPr>
              <a:t>จะ</a:t>
            </a:r>
            <a:r>
              <a:rPr lang="en-US" sz="2700" dirty="0" err="1">
                <a:solidFill>
                  <a:srgbClr val="0070C0"/>
                </a:solidFill>
                <a:latin typeface="Arial Narrow"/>
                <a:ea typeface="Arial Narrow"/>
                <a:cs typeface="Arial Narrow"/>
                <a:sym typeface="Arial Narrow"/>
              </a:rPr>
              <a:t>สนุกและสร้างแรงบันดาลใจ</a:t>
            </a:r>
            <a:endParaRPr sz="500" dirty="0"/>
          </a:p>
        </p:txBody>
      </p:sp>
      <p:pic>
        <p:nvPicPr>
          <p:cNvPr id="160" name="Google Shape;160;p19"/>
          <p:cNvPicPr preferRelativeResize="0"/>
          <p:nvPr/>
        </p:nvPicPr>
        <p:blipFill rotWithShape="1">
          <a:blip r:embed="rId4">
            <a:alphaModFix/>
          </a:blip>
          <a:srcRect/>
          <a:stretch/>
        </p:blipFill>
        <p:spPr>
          <a:xfrm>
            <a:off x="9646009" y="4354596"/>
            <a:ext cx="1947645" cy="17875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body" idx="1"/>
          </p:nvPr>
        </p:nvSpPr>
        <p:spPr>
          <a:xfrm>
            <a:off x="544113" y="4653969"/>
            <a:ext cx="11428647" cy="2056191"/>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endParaRPr sz="1960" dirty="0"/>
          </a:p>
          <a:p>
            <a:pPr marL="0" lvl="0" indent="0" algn="l" rtl="0">
              <a:lnSpc>
                <a:spcPct val="70000"/>
              </a:lnSpc>
              <a:spcBef>
                <a:spcPts val="1000"/>
              </a:spcBef>
              <a:spcAft>
                <a:spcPts val="0"/>
              </a:spcAft>
              <a:buClr>
                <a:schemeClr val="dk1"/>
              </a:buClr>
              <a:buSzPts val="1960"/>
              <a:buNone/>
            </a:pPr>
            <a:endParaRPr sz="1960" dirty="0"/>
          </a:p>
        </p:txBody>
      </p:sp>
      <p:sp>
        <p:nvSpPr>
          <p:cNvPr id="157" name="Google Shape;157;p19"/>
          <p:cNvSpPr txBox="1">
            <a:spLocks noGrp="1"/>
          </p:cNvSpPr>
          <p:nvPr>
            <p:ph type="title"/>
          </p:nvPr>
        </p:nvSpPr>
        <p:spPr>
          <a:xfrm>
            <a:off x="0" y="2"/>
            <a:ext cx="12192000" cy="820508"/>
          </a:xfrm>
          <a:prstGeom prst="rect">
            <a:avLst/>
          </a:prstGeom>
          <a:solidFill>
            <a:srgbClr val="0099FF"/>
          </a:solidFill>
          <a:ln>
            <a:noFill/>
          </a:ln>
        </p:spPr>
        <p:txBody>
          <a:bodyPr spcFirstLastPara="1" wrap="square" lIns="91425" tIns="45700" rIns="91425" bIns="45700" anchor="ctr" anchorCtr="0">
            <a:noAutofit/>
          </a:bodyPr>
          <a:lstStyle/>
          <a:p>
            <a:pPr lvl="0" algn="ctr">
              <a:buClr>
                <a:schemeClr val="lt1"/>
              </a:buClr>
              <a:buSzPts val="4400"/>
            </a:pPr>
            <a:r>
              <a:rPr lang="th-TH" b="1" dirty="0">
                <a:solidFill>
                  <a:schemeClr val="bg1"/>
                </a:solidFill>
                <a:cs typeface="+mn-cs"/>
              </a:rPr>
              <a:t>หัวข้อหลัก</a:t>
            </a:r>
            <a:r>
              <a:rPr lang="en-US" b="1" dirty="0">
                <a:solidFill>
                  <a:schemeClr val="bg1"/>
                </a:solidFill>
                <a:cs typeface="+mn-cs"/>
              </a:rPr>
              <a:t> </a:t>
            </a:r>
            <a:r>
              <a:rPr lang="en-US" b="1" dirty="0">
                <a:solidFill>
                  <a:schemeClr val="lt1"/>
                </a:solidFill>
              </a:rPr>
              <a:t>- </a:t>
            </a:r>
            <a:r>
              <a:rPr lang="en-US" sz="2600" b="1" dirty="0">
                <a:solidFill>
                  <a:schemeClr val="lt1"/>
                </a:solidFill>
              </a:rPr>
              <a:t>Agenda….</a:t>
            </a:r>
            <a:endParaRPr dirty="0"/>
          </a:p>
        </p:txBody>
      </p:sp>
      <p:pic>
        <p:nvPicPr>
          <p:cNvPr id="158" name="Google Shape;158;p19" descr="Search Results for Target - Clip Art - Pictures - Graphics ..."/>
          <p:cNvPicPr preferRelativeResize="0"/>
          <p:nvPr/>
        </p:nvPicPr>
        <p:blipFill rotWithShape="1">
          <a:blip r:embed="rId3">
            <a:alphaModFix/>
          </a:blip>
          <a:srcRect/>
          <a:stretch/>
        </p:blipFill>
        <p:spPr>
          <a:xfrm flipH="1">
            <a:off x="9266903" y="1792482"/>
            <a:ext cx="2705857" cy="2188889"/>
          </a:xfrm>
          <a:prstGeom prst="rect">
            <a:avLst/>
          </a:prstGeom>
          <a:noFill/>
          <a:ln>
            <a:noFill/>
          </a:ln>
        </p:spPr>
      </p:pic>
      <p:pic>
        <p:nvPicPr>
          <p:cNvPr id="160" name="Google Shape;160;p19"/>
          <p:cNvPicPr preferRelativeResize="0"/>
          <p:nvPr/>
        </p:nvPicPr>
        <p:blipFill rotWithShape="1">
          <a:blip r:embed="rId4">
            <a:alphaModFix/>
          </a:blip>
          <a:srcRect/>
          <a:stretch/>
        </p:blipFill>
        <p:spPr>
          <a:xfrm>
            <a:off x="9646009" y="4354596"/>
            <a:ext cx="1947645" cy="1787564"/>
          </a:xfrm>
          <a:prstGeom prst="rect">
            <a:avLst/>
          </a:prstGeom>
          <a:noFill/>
          <a:ln>
            <a:noFill/>
          </a:ln>
        </p:spPr>
      </p:pic>
      <p:sp>
        <p:nvSpPr>
          <p:cNvPr id="2" name="TextBox 1">
            <a:extLst>
              <a:ext uri="{FF2B5EF4-FFF2-40B4-BE49-F238E27FC236}">
                <a16:creationId xmlns:a16="http://schemas.microsoft.com/office/drawing/2014/main" id="{206A765D-6638-D542-81DD-B268376C88B9}"/>
              </a:ext>
            </a:extLst>
          </p:cNvPr>
          <p:cNvSpPr txBox="1"/>
          <p:nvPr/>
        </p:nvSpPr>
        <p:spPr>
          <a:xfrm>
            <a:off x="965200" y="1419257"/>
            <a:ext cx="8458200" cy="3477875"/>
          </a:xfrm>
          <a:prstGeom prst="rect">
            <a:avLst/>
          </a:prstGeom>
          <a:noFill/>
        </p:spPr>
        <p:txBody>
          <a:bodyPr wrap="square" rtlCol="0">
            <a:spAutoFit/>
          </a:bodyPr>
          <a:lstStyle/>
          <a:p>
            <a:pPr marL="571500" indent="-571500">
              <a:buFont typeface="Arial" panose="020B0604020202020204" pitchFamily="34" charset="0"/>
              <a:buChar char="•"/>
            </a:pPr>
            <a:r>
              <a:rPr lang="th-TH" sz="4000" b="1" dirty="0">
                <a:solidFill>
                  <a:srgbClr val="0070C0"/>
                </a:solidFill>
                <a:cs typeface="+mn-cs"/>
              </a:rPr>
              <a:t>การเข้าใจตัวเองและผู้อื่น</a:t>
            </a:r>
            <a:endParaRPr lang="en-US" sz="4000" dirty="0">
              <a:solidFill>
                <a:srgbClr val="0070C0"/>
              </a:solidFill>
              <a:cs typeface="+mn-cs"/>
            </a:endParaRPr>
          </a:p>
          <a:p>
            <a:pPr marL="571500" indent="-571500">
              <a:buFont typeface="Arial" panose="020B0604020202020204" pitchFamily="34" charset="0"/>
              <a:buChar char="•"/>
            </a:pPr>
            <a:r>
              <a:rPr lang="en-US" sz="4000" b="1" dirty="0" err="1">
                <a:solidFill>
                  <a:srgbClr val="0070C0"/>
                </a:solidFill>
                <a:latin typeface="Cordia New" panose="020B0304020202020204" pitchFamily="34" charset="-34"/>
                <a:cs typeface="Cordia New" panose="020B0304020202020204" pitchFamily="34" charset="-34"/>
              </a:rPr>
              <a:t>การกร</a:t>
            </a:r>
            <a:r>
              <a:rPr lang="th-TH" sz="4000" b="1" dirty="0" err="1">
                <a:solidFill>
                  <a:srgbClr val="0070C0"/>
                </a:solidFill>
                <a:latin typeface="Cordia New" panose="020B0304020202020204" pitchFamily="34" charset="-34"/>
                <a:cs typeface="Cordia New" panose="020B0304020202020204" pitchFamily="34" charset="-34"/>
              </a:rPr>
              <a:t>ะ</a:t>
            </a:r>
            <a:r>
              <a:rPr lang="th-TH" sz="4000" b="1" dirty="0">
                <a:solidFill>
                  <a:srgbClr val="0070C0"/>
                </a:solidFill>
                <a:latin typeface="Cordia New" panose="020B0304020202020204" pitchFamily="34" charset="-34"/>
                <a:cs typeface="Cordia New" panose="020B0304020202020204" pitchFamily="34" charset="-34"/>
              </a:rPr>
              <a:t>ทำ</a:t>
            </a:r>
            <a:r>
              <a:rPr lang="en-US" sz="4000" b="1" dirty="0" err="1">
                <a:solidFill>
                  <a:srgbClr val="0070C0"/>
                </a:solidFill>
                <a:latin typeface="Cordia New" panose="020B0304020202020204" pitchFamily="34" charset="-34"/>
                <a:cs typeface="Cordia New" panose="020B0304020202020204" pitchFamily="34" charset="-34"/>
              </a:rPr>
              <a:t>ท</a:t>
            </a:r>
            <a:r>
              <a:rPr lang="th-TH" sz="4000" b="1" dirty="0" err="1">
                <a:solidFill>
                  <a:srgbClr val="0070C0"/>
                </a:solidFill>
                <a:latin typeface="Cordia New" panose="020B0304020202020204" pitchFamily="34" charset="-34"/>
                <a:cs typeface="Cordia New" panose="020B0304020202020204" pitchFamily="34" charset="-34"/>
              </a:rPr>
              <a:t>ี่ส</a:t>
            </a:r>
            <a:r>
              <a:rPr lang="th-TH" sz="4000" b="1" dirty="0">
                <a:solidFill>
                  <a:srgbClr val="0070C0"/>
                </a:solidFill>
                <a:latin typeface="Cordia New" panose="020B0304020202020204" pitchFamily="34" charset="-34"/>
                <a:cs typeface="Cordia New" panose="020B0304020202020204" pitchFamily="34" charset="-34"/>
              </a:rPr>
              <a:t>ร้าง</a:t>
            </a:r>
            <a:r>
              <a:rPr lang="en-US" sz="4000" b="1" dirty="0" err="1">
                <a:solidFill>
                  <a:srgbClr val="0070C0"/>
                </a:solidFill>
                <a:latin typeface="Cordia New" panose="020B0304020202020204" pitchFamily="34" charset="-34"/>
                <a:cs typeface="Cordia New" panose="020B0304020202020204" pitchFamily="34" charset="-34"/>
              </a:rPr>
              <a:t>ความสามัคคี</a:t>
            </a:r>
            <a:endParaRPr lang="en-US" sz="4000" b="1" dirty="0">
              <a:solidFill>
                <a:srgbClr val="0070C0"/>
              </a:solidFill>
              <a:latin typeface="Cordia New" panose="020B0304020202020204" pitchFamily="34" charset="-34"/>
              <a:cs typeface="Cordia New" panose="020B0304020202020204" pitchFamily="34" charset="-34"/>
            </a:endParaRPr>
          </a:p>
          <a:p>
            <a:pPr marL="571500" indent="-571500">
              <a:buFont typeface="Arial" panose="020B0604020202020204" pitchFamily="34" charset="0"/>
              <a:buChar char="•"/>
            </a:pPr>
            <a:r>
              <a:rPr lang="th-TH" sz="4000" b="1" dirty="0">
                <a:solidFill>
                  <a:srgbClr val="0070C0"/>
                </a:solidFill>
                <a:cs typeface="+mn-cs"/>
              </a:rPr>
              <a:t>วิธีใหม่ในการทำงานร่วมกัน</a:t>
            </a:r>
            <a:endParaRPr lang="en-US" sz="4000" b="1" dirty="0">
              <a:solidFill>
                <a:srgbClr val="0070C0"/>
              </a:solidFill>
              <a:latin typeface="Cordia New" panose="020B0304020202020204" pitchFamily="34" charset="-34"/>
              <a:cs typeface="+mn-cs"/>
            </a:endParaRPr>
          </a:p>
          <a:p>
            <a:endParaRPr lang="en-US" sz="3600" b="1" dirty="0">
              <a:solidFill>
                <a:schemeClr val="tx1"/>
              </a:solidFill>
              <a:latin typeface="Cordia New" panose="020B0304020202020204" pitchFamily="34" charset="-34"/>
              <a:cs typeface="Cordia New" panose="020B0304020202020204" pitchFamily="34" charset="-34"/>
            </a:endParaRPr>
          </a:p>
          <a:p>
            <a:endParaRPr lang="en-US" sz="3600" b="1" dirty="0">
              <a:solidFill>
                <a:schemeClr val="tx1"/>
              </a:solidFill>
              <a:latin typeface="Cordia New" panose="020B0304020202020204" pitchFamily="34" charset="-34"/>
              <a:cs typeface="+mn-cs"/>
            </a:endParaRPr>
          </a:p>
          <a:p>
            <a:endParaRPr lang="en-US" dirty="0">
              <a:solidFill>
                <a:schemeClr val="tx1"/>
              </a:solidFill>
            </a:endParaRPr>
          </a:p>
          <a:p>
            <a:endParaRPr lang="en-US" dirty="0"/>
          </a:p>
        </p:txBody>
      </p:sp>
      <p:sp>
        <p:nvSpPr>
          <p:cNvPr id="3" name="TextBox 2">
            <a:extLst>
              <a:ext uri="{FF2B5EF4-FFF2-40B4-BE49-F238E27FC236}">
                <a16:creationId xmlns:a16="http://schemas.microsoft.com/office/drawing/2014/main" id="{1B252124-3F45-9A4E-BC3A-427F4B817ABC}"/>
              </a:ext>
            </a:extLst>
          </p:cNvPr>
          <p:cNvSpPr txBox="1"/>
          <p:nvPr/>
        </p:nvSpPr>
        <p:spPr>
          <a:xfrm>
            <a:off x="952500" y="3813935"/>
            <a:ext cx="8763000" cy="233910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800" dirty="0"/>
              <a:t>Understanding ourselves and other (MBTI)</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Actions to promote unity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New ways of working together</a:t>
            </a:r>
          </a:p>
          <a:p>
            <a:endParaRPr lang="en-US" dirty="0"/>
          </a:p>
          <a:p>
            <a:endParaRPr lang="en-US" dirty="0"/>
          </a:p>
          <a:p>
            <a:endParaRPr lang="en-US" dirty="0"/>
          </a:p>
        </p:txBody>
      </p:sp>
    </p:spTree>
    <p:extLst>
      <p:ext uri="{BB962C8B-B14F-4D97-AF65-F5344CB8AC3E}">
        <p14:creationId xmlns:p14="http://schemas.microsoft.com/office/powerpoint/2010/main" val="249372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ctrTitle"/>
          </p:nvPr>
        </p:nvSpPr>
        <p:spPr>
          <a:xfrm>
            <a:off x="0" y="12700"/>
            <a:ext cx="12192000" cy="843646"/>
          </a:xfrm>
          <a:prstGeom prst="rect">
            <a:avLst/>
          </a:prstGeom>
          <a:solidFill>
            <a:srgbClr val="0099FF"/>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959"/>
              <a:buFont typeface="Calibri"/>
              <a:buNone/>
            </a:pPr>
            <a:br>
              <a:rPr lang="en-US" sz="3959" b="1" dirty="0">
                <a:solidFill>
                  <a:schemeClr val="lt1"/>
                </a:solidFill>
              </a:rPr>
            </a:br>
            <a:br>
              <a:rPr lang="en-US" sz="3959" b="1" dirty="0">
                <a:solidFill>
                  <a:schemeClr val="lt1"/>
                </a:solidFill>
              </a:rPr>
            </a:br>
            <a:br>
              <a:rPr lang="en-US" sz="3959" b="1" dirty="0">
                <a:solidFill>
                  <a:schemeClr val="lt1"/>
                </a:solidFill>
              </a:rPr>
            </a:br>
            <a:br>
              <a:rPr lang="en-US" sz="3959" b="1" dirty="0">
                <a:solidFill>
                  <a:schemeClr val="lt1"/>
                </a:solidFill>
              </a:rPr>
            </a:br>
            <a:br>
              <a:rPr lang="en-US" sz="3959" b="1" dirty="0">
                <a:solidFill>
                  <a:schemeClr val="lt1"/>
                </a:solidFill>
              </a:rPr>
            </a:br>
            <a:br>
              <a:rPr lang="en-US" sz="3959" b="1" dirty="0">
                <a:solidFill>
                  <a:schemeClr val="lt1"/>
                </a:solidFill>
              </a:rPr>
            </a:br>
            <a:br>
              <a:rPr lang="en-US" sz="989" b="1" dirty="0">
                <a:solidFill>
                  <a:schemeClr val="lt1"/>
                </a:solidFill>
              </a:rPr>
            </a:br>
            <a:r>
              <a:rPr lang="en-US" sz="3600" b="1" dirty="0">
                <a:solidFill>
                  <a:schemeClr val="lt1"/>
                </a:solidFill>
                <a:latin typeface="Courier New" panose="02070309020205020404" pitchFamily="49" charset="0"/>
                <a:cs typeface="Courier New" panose="02070309020205020404" pitchFamily="49" charset="0"/>
              </a:rPr>
              <a:t>การกระทำเพื่อสร้างความสามัคคี  </a:t>
            </a:r>
            <a:r>
              <a:rPr lang="en-US" sz="5400" dirty="0"/>
              <a:t> </a:t>
            </a:r>
            <a:r>
              <a:rPr lang="en-US" sz="2800" b="1" dirty="0">
                <a:solidFill>
                  <a:schemeClr val="lt1"/>
                </a:solidFill>
              </a:rPr>
              <a:t>Actions to Build Unity</a:t>
            </a:r>
            <a:br>
              <a:rPr lang="en-US" sz="3959" dirty="0">
                <a:solidFill>
                  <a:schemeClr val="lt1"/>
                </a:solidFill>
              </a:rPr>
            </a:br>
            <a:endParaRPr sz="989" b="1" dirty="0">
              <a:solidFill>
                <a:schemeClr val="lt1"/>
              </a:solidFill>
            </a:endParaRPr>
          </a:p>
        </p:txBody>
      </p:sp>
      <p:sp>
        <p:nvSpPr>
          <p:cNvPr id="167" name="Google Shape;167;p20"/>
          <p:cNvSpPr txBox="1"/>
          <p:nvPr/>
        </p:nvSpPr>
        <p:spPr>
          <a:xfrm>
            <a:off x="914400" y="1306286"/>
            <a:ext cx="106070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20"/>
          <p:cNvSpPr/>
          <p:nvPr/>
        </p:nvSpPr>
        <p:spPr>
          <a:xfrm>
            <a:off x="351381" y="1637806"/>
            <a:ext cx="12192000" cy="457200"/>
          </a:xfrm>
          <a:prstGeom prst="rect">
            <a:avLst/>
          </a:prstGeom>
          <a:noFill/>
          <a:ln>
            <a:noFill/>
          </a:ln>
        </p:spPr>
        <p:txBody>
          <a:bodyPr spcFirstLastPara="1" wrap="square" lIns="91425" tIns="45700" rIns="91425"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20"/>
          <p:cNvSpPr/>
          <p:nvPr/>
        </p:nvSpPr>
        <p:spPr>
          <a:xfrm>
            <a:off x="-1876690" y="1705034"/>
            <a:ext cx="20193097" cy="627422"/>
          </a:xfrm>
          <a:prstGeom prst="rect">
            <a:avLst/>
          </a:prstGeom>
          <a:noFill/>
          <a:ln>
            <a:noFill/>
          </a:ln>
        </p:spPr>
        <p:txBody>
          <a:bodyPr spcFirstLastPara="1" wrap="square" lIns="91425" tIns="45700" rIns="91425"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70" name="Google Shape;170;p20"/>
          <p:cNvGraphicFramePr/>
          <p:nvPr>
            <p:extLst>
              <p:ext uri="{D42A27DB-BD31-4B8C-83A1-F6EECF244321}">
                <p14:modId xmlns:p14="http://schemas.microsoft.com/office/powerpoint/2010/main" val="182785442"/>
              </p:ext>
            </p:extLst>
          </p:nvPr>
        </p:nvGraphicFramePr>
        <p:xfrm>
          <a:off x="38101" y="685800"/>
          <a:ext cx="12103099" cy="6553833"/>
        </p:xfrm>
        <a:graphic>
          <a:graphicData uri="http://schemas.openxmlformats.org/drawingml/2006/table">
            <a:tbl>
              <a:tblPr bandRow="1">
                <a:noFill/>
                <a:tableStyleId>{17AB0577-9062-4818-BA5A-36245C4E00B6}</a:tableStyleId>
              </a:tblPr>
              <a:tblGrid>
                <a:gridCol w="444842">
                  <a:extLst>
                    <a:ext uri="{9D8B030D-6E8A-4147-A177-3AD203B41FA5}">
                      <a16:colId xmlns:a16="http://schemas.microsoft.com/office/drawing/2014/main" val="20000"/>
                    </a:ext>
                  </a:extLst>
                </a:gridCol>
                <a:gridCol w="5448308">
                  <a:extLst>
                    <a:ext uri="{9D8B030D-6E8A-4147-A177-3AD203B41FA5}">
                      <a16:colId xmlns:a16="http://schemas.microsoft.com/office/drawing/2014/main" val="20001"/>
                    </a:ext>
                  </a:extLst>
                </a:gridCol>
                <a:gridCol w="6209949">
                  <a:extLst>
                    <a:ext uri="{9D8B030D-6E8A-4147-A177-3AD203B41FA5}">
                      <a16:colId xmlns:a16="http://schemas.microsoft.com/office/drawing/2014/main" val="20002"/>
                    </a:ext>
                  </a:extLst>
                </a:gridCol>
              </a:tblGrid>
              <a:tr h="917821">
                <a:tc>
                  <a:txBody>
                    <a:bodyPr/>
                    <a:lstStyle/>
                    <a:p>
                      <a:pPr marL="0" marR="0" lvl="0" indent="406400" algn="ctr" rtl="0">
                        <a:spcBef>
                          <a:spcPts val="0"/>
                        </a:spcBef>
                        <a:spcAft>
                          <a:spcPts val="0"/>
                        </a:spcAft>
                        <a:buNone/>
                      </a:pPr>
                      <a:r>
                        <a:rPr lang="en-US" sz="1200" u="none" strike="noStrike" cap="none"/>
                        <a:t> </a:t>
                      </a:r>
                      <a:endParaRPr sz="1200" u="none" strike="noStrike" cap="none">
                        <a:latin typeface="Times New Roman"/>
                        <a:ea typeface="Times New Roman"/>
                        <a:cs typeface="Times New Roman"/>
                        <a:sym typeface="Times New Roman"/>
                      </a:endParaRPr>
                    </a:p>
                  </a:txBody>
                  <a:tcPr marL="68575" marR="68575" marT="0" marB="0">
                    <a:solidFill>
                      <a:srgbClr val="3F73CF"/>
                    </a:solidFill>
                  </a:tcPr>
                </a:tc>
                <a:tc>
                  <a:txBody>
                    <a:bodyPr/>
                    <a:lstStyle/>
                    <a:p>
                      <a:pPr marL="0" marR="24765" lvl="0" indent="0" algn="ctr" rtl="0">
                        <a:spcBef>
                          <a:spcPts val="0"/>
                        </a:spcBef>
                        <a:spcAft>
                          <a:spcPts val="0"/>
                        </a:spcAft>
                        <a:buNone/>
                      </a:pPr>
                      <a:r>
                        <a:rPr lang="en-US" sz="2200" b="1" u="none" strike="noStrike" cap="none" dirty="0" err="1">
                          <a:solidFill>
                            <a:schemeClr val="lt1"/>
                          </a:solidFill>
                        </a:rPr>
                        <a:t>เพื่อสร้างความสามัคคี</a:t>
                      </a:r>
                      <a:r>
                        <a:rPr lang="en-US" sz="2200" b="1" u="none" strike="noStrike" cap="none" dirty="0">
                          <a:solidFill>
                            <a:schemeClr val="lt1"/>
                          </a:solidFill>
                        </a:rPr>
                        <a:t> – “</a:t>
                      </a:r>
                      <a:r>
                        <a:rPr lang="en-US" sz="2200" b="1" u="none" strike="noStrike" cap="none" dirty="0" err="1">
                          <a:solidFill>
                            <a:schemeClr val="lt1"/>
                          </a:solidFill>
                        </a:rPr>
                        <a:t>จงทำ</a:t>
                      </a:r>
                      <a:r>
                        <a:rPr lang="en-US" sz="2200" b="1" u="none" strike="noStrike" cap="none" dirty="0">
                          <a:solidFill>
                            <a:schemeClr val="lt1"/>
                          </a:solidFill>
                        </a:rPr>
                        <a:t>”</a:t>
                      </a:r>
                      <a:endParaRPr sz="2200" dirty="0"/>
                    </a:p>
                  </a:txBody>
                  <a:tcPr marL="68575" marR="68575" marT="0" marB="0" anchor="ctr">
                    <a:solidFill>
                      <a:srgbClr val="3F73CF"/>
                    </a:solidFill>
                  </a:tcPr>
                </a:tc>
                <a:tc>
                  <a:txBody>
                    <a:bodyPr/>
                    <a:lstStyle/>
                    <a:p>
                      <a:pPr marL="0" marR="0" lvl="0" indent="0" algn="ctr" rtl="0">
                        <a:spcBef>
                          <a:spcPts val="0"/>
                        </a:spcBef>
                        <a:spcAft>
                          <a:spcPts val="0"/>
                        </a:spcAft>
                        <a:buNone/>
                      </a:pPr>
                      <a:r>
                        <a:rPr lang="en-US" sz="2200" b="1" u="none" strike="noStrike" cap="none" dirty="0" err="1">
                          <a:solidFill>
                            <a:schemeClr val="lt1"/>
                          </a:solidFill>
                        </a:rPr>
                        <a:t>เพื่อหลีกเลี่ยงไม่ให้เกิดความแตกแยก</a:t>
                      </a:r>
                      <a:r>
                        <a:rPr lang="en-US" sz="2200" b="1" u="none" strike="noStrike" cap="none" dirty="0">
                          <a:solidFill>
                            <a:schemeClr val="lt1"/>
                          </a:solidFill>
                        </a:rPr>
                        <a:t> –  “</a:t>
                      </a:r>
                      <a:r>
                        <a:rPr lang="en-US" sz="2200" b="1" u="none" strike="noStrike" cap="none" dirty="0" err="1">
                          <a:solidFill>
                            <a:schemeClr val="lt1"/>
                          </a:solidFill>
                        </a:rPr>
                        <a:t>อย่าทำ</a:t>
                      </a:r>
                      <a:r>
                        <a:rPr lang="en-US" sz="2200" b="1" u="none" strike="noStrike" cap="none" dirty="0">
                          <a:solidFill>
                            <a:schemeClr val="lt1"/>
                          </a:solidFill>
                        </a:rPr>
                        <a:t>”</a:t>
                      </a:r>
                      <a:endParaRPr sz="2200" dirty="0"/>
                    </a:p>
                  </a:txBody>
                  <a:tcPr marL="68575" marR="68575" marT="0" marB="0" anchor="ctr">
                    <a:solidFill>
                      <a:srgbClr val="3F73CF"/>
                    </a:solidFill>
                  </a:tcPr>
                </a:tc>
                <a:extLst>
                  <a:ext uri="{0D108BD9-81ED-4DB2-BD59-A6C34878D82A}">
                    <a16:rowId xmlns:a16="http://schemas.microsoft.com/office/drawing/2014/main" val="10000"/>
                  </a:ext>
                </a:extLst>
              </a:tr>
              <a:tr h="466479">
                <a:tc>
                  <a:txBody>
                    <a:bodyPr/>
                    <a:lstStyle/>
                    <a:p>
                      <a:pPr marL="0" marR="0" lvl="0" indent="0" algn="l" rtl="0">
                        <a:spcBef>
                          <a:spcPts val="0"/>
                        </a:spcBef>
                        <a:spcAft>
                          <a:spcPts val="0"/>
                        </a:spcAft>
                        <a:buNone/>
                      </a:pPr>
                      <a:r>
                        <a:rPr lang="en-US" sz="1800" u="none" strike="noStrike" cap="none" dirty="0">
                          <a:solidFill>
                            <a:schemeClr val="lt1"/>
                          </a:solidFill>
                        </a:rPr>
                        <a:t>1.</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dirty="0" err="1"/>
                        <a:t>จง</a:t>
                      </a:r>
                      <a:r>
                        <a:rPr lang="en-US" sz="2400" u="none" strike="noStrike" cap="none" dirty="0"/>
                        <a:t>:  </a:t>
                      </a:r>
                      <a:r>
                        <a:rPr lang="en-US" sz="2400" u="none" strike="noStrike" cap="none" dirty="0" err="1"/>
                        <a:t>มองถึงดวงจิตของความเป็นมนุษย์ของเขา</a:t>
                      </a:r>
                      <a:endParaRPr sz="2400" dirty="0"/>
                    </a:p>
                  </a:txBody>
                  <a:tcPr marL="68575" marR="68575" marT="0" marB="0"/>
                </a:tc>
                <a:tc>
                  <a:txBody>
                    <a:bodyPr/>
                    <a:lstStyle/>
                    <a:p>
                      <a:pPr marL="0" marR="0" lvl="0" indent="0" algn="l" rtl="0">
                        <a:spcBef>
                          <a:spcPts val="0"/>
                        </a:spcBef>
                        <a:spcAft>
                          <a:spcPts val="0"/>
                        </a:spcAft>
                        <a:buNone/>
                      </a:pPr>
                      <a:r>
                        <a:rPr lang="en-US" sz="2400" u="none" strike="noStrike" cap="none"/>
                        <a:t>อย่า:   มองกันและกันแค่เพียงรูปกายภายนอก</a:t>
                      </a:r>
                      <a:endParaRPr sz="2400"/>
                    </a:p>
                  </a:txBody>
                  <a:tcPr marL="68575" marR="68575" marT="0" marB="0"/>
                </a:tc>
                <a:extLst>
                  <a:ext uri="{0D108BD9-81ED-4DB2-BD59-A6C34878D82A}">
                    <a16:rowId xmlns:a16="http://schemas.microsoft.com/office/drawing/2014/main" val="10001"/>
                  </a:ext>
                </a:extLst>
              </a:tr>
              <a:tr h="609600">
                <a:tc>
                  <a:txBody>
                    <a:bodyPr/>
                    <a:lstStyle/>
                    <a:p>
                      <a:pPr marL="0" marR="0" lvl="0" indent="0" algn="l" rtl="0">
                        <a:spcBef>
                          <a:spcPts val="0"/>
                        </a:spcBef>
                        <a:spcAft>
                          <a:spcPts val="0"/>
                        </a:spcAft>
                        <a:buNone/>
                      </a:pPr>
                      <a:r>
                        <a:rPr lang="en-US" sz="1800" u="none" strike="noStrike" cap="none" dirty="0">
                          <a:solidFill>
                            <a:schemeClr val="lt1"/>
                          </a:solidFill>
                        </a:rPr>
                        <a:t>2.</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dirty="0" err="1"/>
                        <a:t>จง</a:t>
                      </a:r>
                      <a:r>
                        <a:rPr lang="en-US" sz="2400" u="none" strike="noStrike" cap="none" dirty="0"/>
                        <a:t>:  </a:t>
                      </a:r>
                      <a:r>
                        <a:rPr lang="en-US" sz="2400" u="none" strike="noStrike" cap="none" dirty="0" err="1"/>
                        <a:t>มองข้ามข้อบกพร่องและพูดแต่คุณความดี</a:t>
                      </a:r>
                      <a:endParaRPr sz="2400" dirty="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a:t>
                      </a:r>
                      <a:r>
                        <a:rPr lang="en-US" sz="2400" u="none" strike="noStrike" cap="none" dirty="0" err="1"/>
                        <a:t>ค้นหาข้อบกพร่องหรือมุ่งเน้นไปที่ข้อบกพร่อง</a:t>
                      </a:r>
                      <a:endParaRPr sz="2400" dirty="0"/>
                    </a:p>
                    <a:p>
                      <a:pPr marL="0" marR="0" lvl="0" indent="0" algn="l" rtl="0">
                        <a:spcBef>
                          <a:spcPts val="0"/>
                        </a:spcBef>
                        <a:spcAft>
                          <a:spcPts val="0"/>
                        </a:spcAft>
                        <a:buNone/>
                      </a:pPr>
                      <a:endParaRPr sz="2400" u="none" strike="noStrike" cap="none" dirty="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546100">
                <a:tc>
                  <a:txBody>
                    <a:bodyPr/>
                    <a:lstStyle/>
                    <a:p>
                      <a:pPr marL="0" marR="0" lvl="0" indent="0" algn="l" rtl="0">
                        <a:spcBef>
                          <a:spcPts val="0"/>
                        </a:spcBef>
                        <a:spcAft>
                          <a:spcPts val="0"/>
                        </a:spcAft>
                        <a:buNone/>
                      </a:pPr>
                      <a:r>
                        <a:rPr lang="en-US" sz="1800" u="none" strike="noStrike" cap="none" dirty="0">
                          <a:solidFill>
                            <a:schemeClr val="lt1"/>
                          </a:solidFill>
                        </a:rPr>
                        <a:t>3.</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dirty="0" err="1"/>
                        <a:t>จง</a:t>
                      </a:r>
                      <a:r>
                        <a:rPr lang="en-US" sz="2400" u="none" strike="noStrike" cap="none" dirty="0"/>
                        <a:t>:  </a:t>
                      </a:r>
                      <a:r>
                        <a:rPr lang="en-US" sz="2400" u="none" strike="noStrike" cap="none" dirty="0" err="1"/>
                        <a:t>กระทำการเพื่อขจัดสิ่งที่ปราศจากความรัก</a:t>
                      </a:r>
                      <a:endParaRPr sz="2400" dirty="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a:t>
                      </a:r>
                      <a:r>
                        <a:rPr lang="en-US" sz="2400" u="none" strike="noStrike" cap="none" dirty="0" err="1"/>
                        <a:t>หลีกเลี่ยงการปรึกษาหารือกันเมื่อมีปัญหาเกิดขึ้น</a:t>
                      </a:r>
                      <a:endParaRPr sz="2400" dirty="0"/>
                    </a:p>
                  </a:txBody>
                  <a:tcPr marL="68575" marR="68575" marT="0" marB="0"/>
                </a:tc>
                <a:extLst>
                  <a:ext uri="{0D108BD9-81ED-4DB2-BD59-A6C34878D82A}">
                    <a16:rowId xmlns:a16="http://schemas.microsoft.com/office/drawing/2014/main" val="10003"/>
                  </a:ext>
                </a:extLst>
              </a:tr>
              <a:tr h="584200">
                <a:tc>
                  <a:txBody>
                    <a:bodyPr/>
                    <a:lstStyle/>
                    <a:p>
                      <a:pPr marL="0" marR="0" lvl="0" indent="0" algn="l" rtl="0">
                        <a:spcBef>
                          <a:spcPts val="0"/>
                        </a:spcBef>
                        <a:spcAft>
                          <a:spcPts val="0"/>
                        </a:spcAft>
                        <a:buNone/>
                      </a:pPr>
                      <a:r>
                        <a:rPr lang="en-US" sz="1800" u="none" strike="noStrike" cap="none">
                          <a:solidFill>
                            <a:schemeClr val="lt1"/>
                          </a:solidFill>
                        </a:rPr>
                        <a:t>4.</a:t>
                      </a:r>
                      <a:endParaRPr sz="1800" u="none" strike="noStrike" cap="none">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dirty="0" err="1"/>
                        <a:t>จง</a:t>
                      </a:r>
                      <a:r>
                        <a:rPr lang="en-US" sz="2400" u="none" strike="noStrike" cap="none" dirty="0"/>
                        <a:t>:  </a:t>
                      </a:r>
                      <a:r>
                        <a:rPr lang="en-US" sz="2400" u="none" strike="noStrike" cap="none" dirty="0" err="1"/>
                        <a:t>พูดด้วยลิ้นที่อ่อนโยน</a:t>
                      </a:r>
                      <a:endParaRPr sz="2400" dirty="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ใช้คำพูดด้วยโทสะและติเตียนวิพากษ์วิจารณ์</a:t>
                      </a:r>
                      <a:endParaRPr sz="2400" dirty="0"/>
                    </a:p>
                  </a:txBody>
                  <a:tcPr marL="68575" marR="68575" marT="0" marB="0"/>
                </a:tc>
                <a:extLst>
                  <a:ext uri="{0D108BD9-81ED-4DB2-BD59-A6C34878D82A}">
                    <a16:rowId xmlns:a16="http://schemas.microsoft.com/office/drawing/2014/main" val="10004"/>
                  </a:ext>
                </a:extLst>
              </a:tr>
              <a:tr h="381000">
                <a:tc>
                  <a:txBody>
                    <a:bodyPr/>
                    <a:lstStyle/>
                    <a:p>
                      <a:pPr marL="0" marR="0" lvl="0" indent="0" algn="l" rtl="0">
                        <a:spcBef>
                          <a:spcPts val="0"/>
                        </a:spcBef>
                        <a:spcAft>
                          <a:spcPts val="0"/>
                        </a:spcAft>
                        <a:buNone/>
                      </a:pPr>
                      <a:r>
                        <a:rPr lang="en-US" sz="1800" u="none" strike="noStrike" cap="none" dirty="0">
                          <a:solidFill>
                            <a:schemeClr val="lt1"/>
                          </a:solidFill>
                        </a:rPr>
                        <a:t>5.</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a:t>จง:  ให้อภัยและลืม</a:t>
                      </a:r>
                      <a:endParaRPr sz="240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a:t>
                      </a:r>
                      <a:r>
                        <a:rPr lang="en-US" sz="2400" u="none" strike="noStrike" cap="none" dirty="0" err="1"/>
                        <a:t>เก็บความ</a:t>
                      </a:r>
                      <a:r>
                        <a:rPr lang="en-US" sz="2400" dirty="0" err="1"/>
                        <a:t>โกรธ</a:t>
                      </a:r>
                      <a:r>
                        <a:rPr lang="en-US" sz="2400" u="none" strike="noStrike" cap="none" dirty="0" err="1"/>
                        <a:t>แค้นไว้</a:t>
                      </a:r>
                      <a:r>
                        <a:rPr lang="en-US" sz="2400" u="none" strike="noStrike" cap="none" dirty="0"/>
                        <a:t> </a:t>
                      </a:r>
                      <a:r>
                        <a:rPr lang="en-US" sz="2400" u="none" strike="noStrike" cap="none" dirty="0" err="1"/>
                        <a:t>ไม่ยอมให</a:t>
                      </a:r>
                      <a:r>
                        <a:rPr lang="th-TH" sz="2400" u="none" strike="noStrike" cap="none" dirty="0" err="1"/>
                        <a:t>้</a:t>
                      </a:r>
                      <a:r>
                        <a:rPr lang="en-US" sz="2400" u="none" strike="noStrike" cap="none" dirty="0" err="1"/>
                        <a:t>อภัยหรือลืม</a:t>
                      </a:r>
                      <a:endParaRPr sz="2400" dirty="0"/>
                    </a:p>
                  </a:txBody>
                  <a:tcPr marL="68575" marR="68575" marT="0" marB="0"/>
                </a:tc>
                <a:extLst>
                  <a:ext uri="{0D108BD9-81ED-4DB2-BD59-A6C34878D82A}">
                    <a16:rowId xmlns:a16="http://schemas.microsoft.com/office/drawing/2014/main" val="10005"/>
                  </a:ext>
                </a:extLst>
              </a:tr>
              <a:tr h="431800">
                <a:tc>
                  <a:txBody>
                    <a:bodyPr/>
                    <a:lstStyle/>
                    <a:p>
                      <a:pPr marL="0" marR="0" lvl="0" indent="0" algn="l" rtl="0">
                        <a:spcBef>
                          <a:spcPts val="0"/>
                        </a:spcBef>
                        <a:spcAft>
                          <a:spcPts val="0"/>
                        </a:spcAft>
                        <a:buNone/>
                      </a:pPr>
                      <a:r>
                        <a:rPr lang="en-US" sz="1800" u="none" strike="noStrike" cap="none" dirty="0">
                          <a:solidFill>
                            <a:schemeClr val="lt1"/>
                          </a:solidFill>
                        </a:rPr>
                        <a:t>6.</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a:t>จง:  หลีกเลี่ยงการนินทาโดยสิ้นเชิง</a:t>
                      </a:r>
                      <a:endParaRPr sz="240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a:t>
                      </a:r>
                      <a:r>
                        <a:rPr lang="en-US" sz="2400" u="none" strike="noStrike" cap="none" dirty="0" err="1"/>
                        <a:t>นินทาหรือฟังคำนินทา</a:t>
                      </a:r>
                      <a:endParaRPr sz="2400" dirty="0"/>
                    </a:p>
                  </a:txBody>
                  <a:tcPr marL="68575" marR="68575" marT="0" marB="0"/>
                </a:tc>
                <a:extLst>
                  <a:ext uri="{0D108BD9-81ED-4DB2-BD59-A6C34878D82A}">
                    <a16:rowId xmlns:a16="http://schemas.microsoft.com/office/drawing/2014/main" val="10006"/>
                  </a:ext>
                </a:extLst>
              </a:tr>
              <a:tr h="1180852">
                <a:tc>
                  <a:txBody>
                    <a:bodyPr/>
                    <a:lstStyle/>
                    <a:p>
                      <a:pPr marL="0" marR="0" lvl="0" indent="0" algn="l" rtl="0">
                        <a:spcBef>
                          <a:spcPts val="0"/>
                        </a:spcBef>
                        <a:spcAft>
                          <a:spcPts val="0"/>
                        </a:spcAft>
                        <a:buNone/>
                      </a:pPr>
                      <a:r>
                        <a:rPr lang="en-US" sz="1800" u="none" strike="noStrike" cap="none" dirty="0">
                          <a:solidFill>
                            <a:schemeClr val="lt1"/>
                          </a:solidFill>
                        </a:rPr>
                        <a:t>7. </a:t>
                      </a:r>
                      <a:endParaRPr sz="1800" u="none" strike="noStrike" cap="none" dirty="0">
                        <a:solidFill>
                          <a:schemeClr val="lt1"/>
                        </a:solidFill>
                        <a:latin typeface="Times New Roman"/>
                        <a:ea typeface="Times New Roman"/>
                        <a:cs typeface="Times New Roman"/>
                        <a:sym typeface="Times New Roman"/>
                      </a:endParaRPr>
                    </a:p>
                  </a:txBody>
                  <a:tcPr marL="68575" marR="68575" marT="0" marB="0">
                    <a:solidFill>
                      <a:srgbClr val="3F73CF"/>
                    </a:solidFill>
                  </a:tcPr>
                </a:tc>
                <a:tc>
                  <a:txBody>
                    <a:bodyPr/>
                    <a:lstStyle/>
                    <a:p>
                      <a:pPr marL="0" marR="0" lvl="0" indent="0" algn="l" rtl="0">
                        <a:spcBef>
                          <a:spcPts val="0"/>
                        </a:spcBef>
                        <a:spcAft>
                          <a:spcPts val="0"/>
                        </a:spcAft>
                        <a:buNone/>
                      </a:pPr>
                      <a:r>
                        <a:rPr lang="en-US" sz="2400" u="none" strike="noStrike" cap="none"/>
                        <a:t>จง:  กระทำด้วยหัวใจที่ปราศจากความเกลียดชัง อย่าขุ่นเคือง</a:t>
                      </a:r>
                      <a:endParaRPr sz="2400"/>
                    </a:p>
                  </a:txBody>
                  <a:tcPr marL="68575" marR="68575" marT="0" marB="0"/>
                </a:tc>
                <a:tc>
                  <a:txBody>
                    <a:bodyPr/>
                    <a:lstStyle/>
                    <a:p>
                      <a:pPr marL="0" marR="0" lvl="0" indent="0" algn="l" rtl="0">
                        <a:spcBef>
                          <a:spcPts val="0"/>
                        </a:spcBef>
                        <a:spcAft>
                          <a:spcPts val="0"/>
                        </a:spcAft>
                        <a:buNone/>
                      </a:pPr>
                      <a:r>
                        <a:rPr lang="en-US" sz="2400" u="none" strike="noStrike" cap="none" dirty="0" err="1"/>
                        <a:t>อย่า</a:t>
                      </a:r>
                      <a:r>
                        <a:rPr lang="en-US" sz="2400" u="none" strike="noStrike" cap="none" dirty="0"/>
                        <a:t>:   </a:t>
                      </a:r>
                      <a:r>
                        <a:rPr lang="en-US" sz="2400" u="none" strike="noStrike" cap="none" dirty="0" err="1"/>
                        <a:t>ใช้การกระทำที่ไร้ความปรานี</a:t>
                      </a:r>
                      <a:r>
                        <a:rPr lang="en-US" sz="2400" u="none" strike="noStrike" cap="none" dirty="0"/>
                        <a:t> </a:t>
                      </a:r>
                      <a:r>
                        <a:rPr lang="en-US" sz="2400" dirty="0" err="1"/>
                        <a:t>หรือทำ</a:t>
                      </a:r>
                      <a:r>
                        <a:rPr lang="en-US" sz="2400" u="none" strike="noStrike" cap="none" dirty="0" err="1"/>
                        <a:t>ด้วยความขุ่นเคือง</a:t>
                      </a:r>
                      <a:endParaRPr sz="2400" dirty="0"/>
                    </a:p>
                  </a:txBody>
                  <a:tcPr marL="68575" marR="68575" marT="0" marB="0"/>
                </a:tc>
                <a:extLst>
                  <a:ext uri="{0D108BD9-81ED-4DB2-BD59-A6C34878D82A}">
                    <a16:rowId xmlns:a16="http://schemas.microsoft.com/office/drawing/2014/main" val="10007"/>
                  </a:ext>
                </a:extLst>
              </a:tr>
            </a:tbl>
          </a:graphicData>
        </a:graphic>
      </p:graphicFrame>
      <p:pic>
        <p:nvPicPr>
          <p:cNvPr id="7" name="Google Shape;160;p19">
            <a:extLst>
              <a:ext uri="{FF2B5EF4-FFF2-40B4-BE49-F238E27FC236}">
                <a16:creationId xmlns:a16="http://schemas.microsoft.com/office/drawing/2014/main" id="{114F3B72-D1A2-264C-9CC7-16C38B15D867}"/>
              </a:ext>
            </a:extLst>
          </p:cNvPr>
          <p:cNvPicPr preferRelativeResize="0"/>
          <p:nvPr/>
        </p:nvPicPr>
        <p:blipFill rotWithShape="1">
          <a:blip r:embed="rId3">
            <a:alphaModFix/>
          </a:blip>
          <a:srcRect/>
          <a:stretch/>
        </p:blipFill>
        <p:spPr>
          <a:xfrm>
            <a:off x="11398471" y="6558460"/>
            <a:ext cx="400137" cy="3246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Shape 175"/>
        <p:cNvGrpSpPr/>
        <p:nvPr/>
      </p:nvGrpSpPr>
      <p:grpSpPr>
        <a:xfrm>
          <a:off x="0" y="0"/>
          <a:ext cx="0" cy="0"/>
          <a:chOff x="0" y="0"/>
          <a:chExt cx="0" cy="0"/>
        </a:xfrm>
      </p:grpSpPr>
      <p:sp>
        <p:nvSpPr>
          <p:cNvPr id="176" name="Google Shape;176;p21"/>
          <p:cNvSpPr txBox="1">
            <a:spLocks noGrp="1"/>
          </p:cNvSpPr>
          <p:nvPr>
            <p:ph type="ctrTitle"/>
          </p:nvPr>
        </p:nvSpPr>
        <p:spPr>
          <a:xfrm>
            <a:off x="0" y="3157159"/>
            <a:ext cx="12192000" cy="1455938"/>
          </a:xfrm>
          <a:prstGeom prst="rect">
            <a:avLst/>
          </a:prstGeom>
          <a:solidFill>
            <a:srgbClr val="0099FF"/>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3959"/>
              <a:buFont typeface="Calibri"/>
              <a:buNone/>
            </a:pPr>
            <a:br>
              <a:rPr lang="en-US" sz="3959" b="1">
                <a:solidFill>
                  <a:srgbClr val="FFFF00"/>
                </a:solidFill>
              </a:rPr>
            </a:br>
            <a:br>
              <a:rPr lang="en-US" sz="3959" b="1">
                <a:solidFill>
                  <a:srgbClr val="FFFF00"/>
                </a:solidFill>
              </a:rPr>
            </a:br>
            <a:br>
              <a:rPr lang="en-US" sz="3959"/>
            </a:br>
            <a:r>
              <a:rPr lang="en-US" sz="4410">
                <a:solidFill>
                  <a:srgbClr val="FFFF00"/>
                </a:solidFill>
              </a:rPr>
              <a:t>ผู้อำนวยความสะดวก</a:t>
            </a:r>
            <a:br>
              <a:rPr lang="en-US" sz="4410">
                <a:solidFill>
                  <a:srgbClr val="FFFF00"/>
                </a:solidFill>
              </a:rPr>
            </a:br>
            <a:r>
              <a:rPr lang="en-US" sz="4410">
                <a:solidFill>
                  <a:srgbClr val="FFFF00"/>
                </a:solidFill>
              </a:rPr>
              <a:t>ขอความร่วมมือจากผู้เข้าร่วม สี่ อย่าง....</a:t>
            </a:r>
            <a:br>
              <a:rPr lang="en-US" sz="4410">
                <a:solidFill>
                  <a:srgbClr val="FFFF00"/>
                </a:solidFill>
              </a:rPr>
            </a:br>
            <a:br>
              <a:rPr lang="en-US" sz="4410">
                <a:solidFill>
                  <a:srgbClr val="FFFF00"/>
                </a:solidFill>
              </a:rPr>
            </a:br>
            <a:br>
              <a:rPr lang="en-US" sz="3959"/>
            </a:br>
            <a:r>
              <a:rPr lang="en-US" sz="2430" b="1">
                <a:solidFill>
                  <a:srgbClr val="FFFF00"/>
                </a:solidFill>
              </a:rPr>
              <a:t>Four Requests  </a:t>
            </a:r>
            <a:br>
              <a:rPr lang="en-US" sz="2430" b="1">
                <a:solidFill>
                  <a:srgbClr val="FFFF00"/>
                </a:solidFill>
              </a:rPr>
            </a:br>
            <a:r>
              <a:rPr lang="en-US" sz="2430" b="1">
                <a:solidFill>
                  <a:srgbClr val="FFFF00"/>
                </a:solidFill>
              </a:rPr>
              <a:t>from the Facilitators……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2"/>
          <p:cNvPicPr preferRelativeResize="0"/>
          <p:nvPr/>
        </p:nvPicPr>
        <p:blipFill rotWithShape="1">
          <a:blip r:embed="rId3">
            <a:alphaModFix/>
          </a:blip>
          <a:srcRect/>
          <a:stretch/>
        </p:blipFill>
        <p:spPr>
          <a:xfrm>
            <a:off x="2147135" y="1286937"/>
            <a:ext cx="8224303" cy="5267854"/>
          </a:xfrm>
          <a:prstGeom prst="rect">
            <a:avLst/>
          </a:prstGeom>
          <a:noFill/>
          <a:ln>
            <a:noFill/>
          </a:ln>
        </p:spPr>
      </p:pic>
      <p:graphicFrame>
        <p:nvGraphicFramePr>
          <p:cNvPr id="182" name="Google Shape;182;p22"/>
          <p:cNvGraphicFramePr/>
          <p:nvPr>
            <p:extLst>
              <p:ext uri="{D42A27DB-BD31-4B8C-83A1-F6EECF244321}">
                <p14:modId xmlns:p14="http://schemas.microsoft.com/office/powerpoint/2010/main" val="1843867052"/>
              </p:ext>
            </p:extLst>
          </p:nvPr>
        </p:nvGraphicFramePr>
        <p:xfrm>
          <a:off x="0" y="1"/>
          <a:ext cx="12192000" cy="1075050"/>
        </p:xfrm>
        <a:graphic>
          <a:graphicData uri="http://schemas.openxmlformats.org/drawingml/2006/table">
            <a:tbl>
              <a:tblPr firstRow="1" firstCol="1" bandRow="1">
                <a:noFill/>
                <a:tableStyleId>{17AB0577-9062-4818-BA5A-36245C4E00B6}</a:tableStyleId>
              </a:tblPr>
              <a:tblGrid>
                <a:gridCol w="12192000">
                  <a:extLst>
                    <a:ext uri="{9D8B030D-6E8A-4147-A177-3AD203B41FA5}">
                      <a16:colId xmlns:a16="http://schemas.microsoft.com/office/drawing/2014/main" val="20000"/>
                    </a:ext>
                  </a:extLst>
                </a:gridCol>
              </a:tblGrid>
              <a:tr h="1075050">
                <a:tc>
                  <a:txBody>
                    <a:bodyPr/>
                    <a:lstStyle/>
                    <a:p>
                      <a:pPr marL="0" marR="0" lvl="0" indent="0" algn="ctr" rtl="0">
                        <a:spcBef>
                          <a:spcPts val="0"/>
                        </a:spcBef>
                        <a:spcAft>
                          <a:spcPts val="0"/>
                        </a:spcAft>
                        <a:buClr>
                          <a:schemeClr val="lt1"/>
                        </a:buClr>
                        <a:buSzPts val="3200"/>
                        <a:buFont typeface="Calibri"/>
                        <a:buNone/>
                      </a:pPr>
                      <a:r>
                        <a:rPr lang="en-US" sz="3200" u="none" strike="noStrike" cap="none" dirty="0">
                          <a:solidFill>
                            <a:schemeClr val="lt1"/>
                          </a:solidFill>
                          <a:latin typeface="Calibri"/>
                          <a:ea typeface="Calibri"/>
                          <a:cs typeface="Calibri"/>
                          <a:sym typeface="Calibri"/>
                        </a:rPr>
                        <a:t>1. </a:t>
                      </a:r>
                      <a:r>
                        <a:rPr lang="en-US" sz="4400" b="1" u="none" strike="noStrike" cap="none" dirty="0" err="1">
                          <a:latin typeface="Cordia New" panose="020B0304020202020204" pitchFamily="34" charset="-34"/>
                          <a:ea typeface="Arial"/>
                          <a:cs typeface="Cordia New" panose="020B0304020202020204" pitchFamily="34" charset="-34"/>
                          <a:sym typeface="Arial"/>
                        </a:rPr>
                        <a:t>ก้าวออกจากเขตพื้นที่</a:t>
                      </a:r>
                      <a:r>
                        <a:rPr lang="en-US" sz="4400" b="1" u="none" strike="noStrike" cap="none" dirty="0">
                          <a:latin typeface="Cordia New" panose="020B0304020202020204" pitchFamily="34" charset="-34"/>
                          <a:ea typeface="Arial"/>
                          <a:cs typeface="Cordia New" panose="020B0304020202020204" pitchFamily="34" charset="-34"/>
                          <a:sym typeface="Arial"/>
                        </a:rPr>
                        <a:t> </a:t>
                      </a:r>
                      <a:r>
                        <a:rPr lang="en-US" sz="4400" b="1" u="none" strike="noStrike" cap="none" dirty="0" err="1">
                          <a:latin typeface="Cordia New" panose="020B0304020202020204" pitchFamily="34" charset="-34"/>
                          <a:ea typeface="Arial"/>
                          <a:cs typeface="Cordia New" panose="020B0304020202020204" pitchFamily="34" charset="-34"/>
                          <a:sym typeface="Arial"/>
                        </a:rPr>
                        <a:t>ที่สะดวกสบายของคุณ</a:t>
                      </a:r>
                      <a:r>
                        <a:rPr lang="en-US" sz="4400" b="1" u="none" strike="noStrike" cap="none" dirty="0">
                          <a:latin typeface="Cordia New" panose="020B0304020202020204" pitchFamily="34" charset="-34"/>
                          <a:cs typeface="Cordia New" panose="020B0304020202020204" pitchFamily="34" charset="-34"/>
                        </a:rPr>
                        <a:t> </a:t>
                      </a:r>
                      <a:endParaRPr dirty="0">
                        <a:latin typeface="Cordia New" panose="020B0304020202020204" pitchFamily="34" charset="-34"/>
                        <a:cs typeface="Cordia New" panose="020B0304020202020204" pitchFamily="34" charset="-34"/>
                      </a:endParaRPr>
                    </a:p>
                    <a:p>
                      <a:pPr marL="0" marR="0" lvl="0" indent="0" algn="ctr" rtl="0">
                        <a:spcBef>
                          <a:spcPts val="0"/>
                        </a:spcBef>
                        <a:spcAft>
                          <a:spcPts val="0"/>
                        </a:spcAft>
                        <a:buClr>
                          <a:schemeClr val="lt1"/>
                        </a:buClr>
                        <a:buSzPts val="2600"/>
                        <a:buFont typeface="Calibri"/>
                        <a:buNone/>
                      </a:pPr>
                      <a:r>
                        <a:rPr lang="en-US" sz="2600" u="none" strike="noStrike" cap="none" dirty="0">
                          <a:solidFill>
                            <a:schemeClr val="lt1"/>
                          </a:solidFill>
                          <a:latin typeface="Calibri"/>
                          <a:ea typeface="Calibri"/>
                          <a:cs typeface="Calibri"/>
                          <a:sym typeface="Calibri"/>
                        </a:rPr>
                        <a:t>1. Step out of your Comfort Zone</a:t>
                      </a:r>
                      <a:endParaRPr dirty="0"/>
                    </a:p>
                  </a:txBody>
                  <a:tcPr marL="68575" marR="68575" marT="0" marB="0" anchor="ctr">
                    <a:solidFill>
                      <a:srgbClr val="0099FF"/>
                    </a:solidFill>
                  </a:tcPr>
                </a:tc>
                <a:extLst>
                  <a:ext uri="{0D108BD9-81ED-4DB2-BD59-A6C34878D82A}">
                    <a16:rowId xmlns:a16="http://schemas.microsoft.com/office/drawing/2014/main" val="10000"/>
                  </a:ext>
                </a:extLst>
              </a:tr>
            </a:tbl>
          </a:graphicData>
        </a:graphic>
      </p:graphicFrame>
      <p:sp>
        <p:nvSpPr>
          <p:cNvPr id="183" name="Google Shape;183;p22"/>
          <p:cNvSpPr/>
          <p:nvPr/>
        </p:nvSpPr>
        <p:spPr>
          <a:xfrm>
            <a:off x="3144253" y="3604590"/>
            <a:ext cx="7227185" cy="51398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dirty="0">
              <a:solidFill>
                <a:srgbClr val="0099FF"/>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l" rtl="0">
              <a:spcBef>
                <a:spcPts val="0"/>
              </a:spcBef>
              <a:spcAft>
                <a:spcPts val="0"/>
              </a:spcAft>
              <a:buNone/>
            </a:pPr>
            <a:endParaRPr sz="2000" dirty="0">
              <a:solidFill>
                <a:srgbClr val="000000"/>
              </a:solidFill>
              <a:latin typeface="Calibri"/>
              <a:ea typeface="Calibri"/>
              <a:cs typeface="Calibri"/>
              <a:sym typeface="Calibri"/>
            </a:endParaRPr>
          </a:p>
        </p:txBody>
      </p:sp>
      <p:sp>
        <p:nvSpPr>
          <p:cNvPr id="185" name="Google Shape;185;p22"/>
          <p:cNvSpPr txBox="1"/>
          <p:nvPr/>
        </p:nvSpPr>
        <p:spPr>
          <a:xfrm>
            <a:off x="2147136" y="1862651"/>
            <a:ext cx="3146760" cy="184665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dirty="0">
              <a:solidFill>
                <a:srgbClr val="0099FF"/>
              </a:solidFill>
              <a:latin typeface="Calibri"/>
              <a:ea typeface="Calibri"/>
              <a:cs typeface="Calibri"/>
              <a:sym typeface="Calibri"/>
            </a:endParaRPr>
          </a:p>
          <a:p>
            <a:pPr marL="0" marR="0" lvl="0" indent="0" algn="ctr" rtl="0">
              <a:spcBef>
                <a:spcPts val="0"/>
              </a:spcBef>
              <a:spcAft>
                <a:spcPts val="0"/>
              </a:spcAft>
              <a:buNone/>
            </a:pPr>
            <a:r>
              <a:rPr lang="en-US" sz="3600" b="1" dirty="0" err="1">
                <a:solidFill>
                  <a:srgbClr val="0099FF"/>
                </a:solidFill>
                <a:latin typeface="Calibri"/>
                <a:ea typeface="Calibri"/>
                <a:cs typeface="Calibri"/>
                <a:sym typeface="Calibri"/>
              </a:rPr>
              <a:t>ความสะดวก</a:t>
            </a:r>
            <a:endParaRPr sz="3600" b="1" dirty="0">
              <a:solidFill>
                <a:srgbClr val="0099FF"/>
              </a:solidFill>
              <a:latin typeface="Calibri"/>
              <a:ea typeface="Calibri"/>
              <a:cs typeface="Calibri"/>
              <a:sym typeface="Calibri"/>
            </a:endParaRPr>
          </a:p>
          <a:p>
            <a:pPr marL="0" marR="0" lvl="0" indent="0" algn="ctr" rtl="0">
              <a:spcBef>
                <a:spcPts val="0"/>
              </a:spcBef>
              <a:spcAft>
                <a:spcPts val="0"/>
              </a:spcAft>
              <a:buNone/>
            </a:pPr>
            <a:r>
              <a:rPr lang="en-US" sz="3600" b="1" dirty="0" err="1">
                <a:solidFill>
                  <a:srgbClr val="0099FF"/>
                </a:solidFill>
                <a:latin typeface="Calibri"/>
                <a:ea typeface="Calibri"/>
                <a:cs typeface="Calibri"/>
                <a:sym typeface="Calibri"/>
              </a:rPr>
              <a:t>สบายของคุณ</a:t>
            </a:r>
            <a:r>
              <a:rPr lang="en-US" sz="3600" b="1" dirty="0">
                <a:solidFill>
                  <a:srgbClr val="0099FF"/>
                </a:solidFill>
                <a:latin typeface="Calibri"/>
                <a:ea typeface="Calibri"/>
                <a:cs typeface="Calibri"/>
                <a:sym typeface="Calibri"/>
              </a:rPr>
              <a:t> </a:t>
            </a:r>
            <a:endParaRPr sz="3600" dirty="0"/>
          </a:p>
          <a:p>
            <a:pPr marL="0" marR="0" lvl="0" indent="0" algn="l" rtl="0">
              <a:spcBef>
                <a:spcPts val="0"/>
              </a:spcBef>
              <a:spcAft>
                <a:spcPts val="0"/>
              </a:spcAft>
              <a:buNone/>
            </a:pPr>
            <a:endParaRPr sz="1200" b="1" dirty="0">
              <a:solidFill>
                <a:srgbClr val="0099FF"/>
              </a:solidFill>
              <a:latin typeface="Calibri"/>
              <a:ea typeface="Calibri"/>
              <a:cs typeface="Calibri"/>
              <a:sym typeface="Calibri"/>
            </a:endParaRPr>
          </a:p>
        </p:txBody>
      </p:sp>
      <p:sp>
        <p:nvSpPr>
          <p:cNvPr id="186" name="Google Shape;186;p22"/>
          <p:cNvSpPr txBox="1"/>
          <p:nvPr/>
        </p:nvSpPr>
        <p:spPr>
          <a:xfrm>
            <a:off x="6211617" y="2617328"/>
            <a:ext cx="3105809" cy="1731798"/>
          </a:xfrm>
          <a:prstGeom prst="rect">
            <a:avLst/>
          </a:prstGeom>
          <a:solidFill>
            <a:schemeClr val="lt1"/>
          </a:solidFill>
          <a:ln>
            <a:noFill/>
          </a:ln>
        </p:spPr>
        <p:txBody>
          <a:bodyPr spcFirstLastPara="1" wrap="square" lIns="91425" tIns="45700" rIns="91425" bIns="45700" anchor="t" anchorCtr="0">
            <a:noAutofit/>
          </a:bodyPr>
          <a:lstStyle/>
          <a:p>
            <a:pPr lvl="0" algn="ctr"/>
            <a:r>
              <a:rPr lang="th-TH" sz="3600" b="1" dirty="0">
                <a:solidFill>
                  <a:srgbClr val="0099FF"/>
                </a:solidFill>
                <a:latin typeface="Calibri"/>
                <a:ea typeface="Calibri"/>
                <a:cs typeface="Calibri"/>
                <a:sym typeface="Calibri"/>
              </a:rPr>
              <a:t>สิ่งมหัศจรรย์จะ</a:t>
            </a:r>
          </a:p>
          <a:p>
            <a:pPr lvl="0" algn="ctr"/>
            <a:r>
              <a:rPr lang="th-TH" sz="3600" b="1" dirty="0">
                <a:solidFill>
                  <a:srgbClr val="0099FF"/>
                </a:solidFill>
                <a:latin typeface="Calibri"/>
                <a:ea typeface="Calibri"/>
                <a:cs typeface="Calibri"/>
                <a:sym typeface="Calibri"/>
              </a:rPr>
              <a:t>เกิดขึ้น</a:t>
            </a:r>
          </a:p>
          <a:p>
            <a:pPr marL="0" marR="0" lvl="0" indent="0" algn="ctr" rtl="0">
              <a:spcBef>
                <a:spcPts val="0"/>
              </a:spcBef>
              <a:spcAft>
                <a:spcPts val="0"/>
              </a:spcAft>
              <a:buNone/>
            </a:pPr>
            <a:endParaRPr sz="1800" b="1" dirty="0">
              <a:solidFill>
                <a:srgbClr val="0099FF"/>
              </a:solidFill>
              <a:latin typeface="Calibri"/>
              <a:ea typeface="Calibri"/>
              <a:cs typeface="Calibri"/>
              <a:sym typeface="Calibri"/>
            </a:endParaRPr>
          </a:p>
        </p:txBody>
      </p:sp>
      <p:cxnSp>
        <p:nvCxnSpPr>
          <p:cNvPr id="187" name="Google Shape;187;p22"/>
          <p:cNvCxnSpPr/>
          <p:nvPr/>
        </p:nvCxnSpPr>
        <p:spPr>
          <a:xfrm rot="10800000" flipH="1">
            <a:off x="3978443" y="4349125"/>
            <a:ext cx="2245004" cy="1102124"/>
          </a:xfrm>
          <a:prstGeom prst="straightConnector1">
            <a:avLst/>
          </a:prstGeom>
          <a:noFill/>
          <a:ln w="76200" cap="flat" cmpd="sng">
            <a:solidFill>
              <a:srgbClr val="FF0000"/>
            </a:solidFill>
            <a:prstDash val="solid"/>
            <a:miter lim="800000"/>
            <a:headEnd type="none" w="sm" len="sm"/>
            <a:tailEnd type="triangle" w="med" len="med"/>
          </a:ln>
        </p:spPr>
      </p:cxnSp>
      <p:sp>
        <p:nvSpPr>
          <p:cNvPr id="184" name="Google Shape;184;p22"/>
          <p:cNvSpPr txBox="1"/>
          <p:nvPr/>
        </p:nvSpPr>
        <p:spPr>
          <a:xfrm>
            <a:off x="8821226" y="3732925"/>
            <a:ext cx="3158400" cy="1477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dirty="0" err="1">
                <a:solidFill>
                  <a:srgbClr val="FF0000"/>
                </a:solidFill>
                <a:latin typeface="Calibri"/>
                <a:ea typeface="Calibri"/>
                <a:cs typeface="Calibri"/>
                <a:sym typeface="Calibri"/>
              </a:rPr>
              <a:t>การเรียนรู้และการพัฒนา</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graphicFrame>
        <p:nvGraphicFramePr>
          <p:cNvPr id="192" name="Google Shape;192;p23"/>
          <p:cNvGraphicFramePr/>
          <p:nvPr>
            <p:extLst>
              <p:ext uri="{D42A27DB-BD31-4B8C-83A1-F6EECF244321}">
                <p14:modId xmlns:p14="http://schemas.microsoft.com/office/powerpoint/2010/main" val="63327835"/>
              </p:ext>
            </p:extLst>
          </p:nvPr>
        </p:nvGraphicFramePr>
        <p:xfrm>
          <a:off x="0" y="1"/>
          <a:ext cx="12192000" cy="1219200"/>
        </p:xfrm>
        <a:graphic>
          <a:graphicData uri="http://schemas.openxmlformats.org/drawingml/2006/table">
            <a:tbl>
              <a:tblPr firstRow="1" firstCol="1" bandRow="1">
                <a:noFill/>
                <a:tableStyleId>{17AB0577-9062-4818-BA5A-36245C4E00B6}</a:tableStyleId>
              </a:tblPr>
              <a:tblGrid>
                <a:gridCol w="12192000">
                  <a:extLst>
                    <a:ext uri="{9D8B030D-6E8A-4147-A177-3AD203B41FA5}">
                      <a16:colId xmlns:a16="http://schemas.microsoft.com/office/drawing/2014/main" val="20000"/>
                    </a:ext>
                  </a:extLst>
                </a:gridCol>
              </a:tblGrid>
              <a:tr h="1075050">
                <a:tc>
                  <a:txBody>
                    <a:bodyPr/>
                    <a:lstStyle/>
                    <a:p>
                      <a:pPr marL="0" marR="0" lvl="0" indent="0" algn="ctr" rtl="0">
                        <a:spcBef>
                          <a:spcPts val="0"/>
                        </a:spcBef>
                        <a:spcAft>
                          <a:spcPts val="0"/>
                        </a:spcAft>
                        <a:buClr>
                          <a:schemeClr val="lt1"/>
                        </a:buClr>
                        <a:buSzPts val="3600"/>
                        <a:buFont typeface="Calibri"/>
                        <a:buNone/>
                      </a:pPr>
                      <a:r>
                        <a:rPr lang="en-US" sz="4400" u="none" strike="noStrike" cap="none" dirty="0">
                          <a:solidFill>
                            <a:schemeClr val="lt1"/>
                          </a:solidFill>
                          <a:latin typeface="Cordia New" panose="020B0304020202020204" pitchFamily="34" charset="-34"/>
                          <a:ea typeface="Calibri"/>
                          <a:cs typeface="Cordia New" panose="020B0304020202020204" pitchFamily="34" charset="-34"/>
                          <a:sym typeface="Calibri"/>
                        </a:rPr>
                        <a:t>1. </a:t>
                      </a:r>
                      <a:r>
                        <a:rPr lang="en-US" sz="4400" b="1" u="none" strike="noStrike" cap="none" dirty="0" err="1">
                          <a:latin typeface="Cordia New" panose="020B0304020202020204" pitchFamily="34" charset="-34"/>
                          <a:ea typeface="Arial"/>
                          <a:cs typeface="Cordia New" panose="020B0304020202020204" pitchFamily="34" charset="-34"/>
                          <a:sym typeface="Arial"/>
                        </a:rPr>
                        <a:t>ก้าวออกจากเขต</a:t>
                      </a:r>
                      <a:r>
                        <a:rPr lang="en-US" sz="4400" b="1" u="none" strike="noStrike" cap="none" dirty="0">
                          <a:latin typeface="Cordia New" panose="020B0304020202020204" pitchFamily="34" charset="-34"/>
                          <a:ea typeface="Arial"/>
                          <a:cs typeface="Cordia New" panose="020B0304020202020204" pitchFamily="34" charset="-34"/>
                          <a:sym typeface="Arial"/>
                        </a:rPr>
                        <a:t>(</a:t>
                      </a:r>
                      <a:r>
                        <a:rPr lang="en-US" sz="4400" dirty="0" err="1">
                          <a:latin typeface="Cordia New" panose="020B0304020202020204" pitchFamily="34" charset="-34"/>
                          <a:ea typeface="Arial"/>
                          <a:cs typeface="Cordia New" panose="020B0304020202020204" pitchFamily="34" charset="-34"/>
                          <a:sym typeface="Arial"/>
                        </a:rPr>
                        <a:t>พื้นที่ที่</a:t>
                      </a:r>
                      <a:r>
                        <a:rPr lang="en-US" sz="4400" b="1" u="none" strike="noStrike" cap="none" dirty="0">
                          <a:latin typeface="Cordia New" panose="020B0304020202020204" pitchFamily="34" charset="-34"/>
                          <a:ea typeface="Arial"/>
                          <a:cs typeface="Cordia New" panose="020B0304020202020204" pitchFamily="34" charset="-34"/>
                          <a:sym typeface="Arial"/>
                        </a:rPr>
                        <a:t>)</a:t>
                      </a:r>
                      <a:r>
                        <a:rPr lang="en-US" sz="4400" b="1" u="none" strike="noStrike" cap="none" dirty="0" err="1">
                          <a:latin typeface="Cordia New" panose="020B0304020202020204" pitchFamily="34" charset="-34"/>
                          <a:ea typeface="Arial"/>
                          <a:cs typeface="Cordia New" panose="020B0304020202020204" pitchFamily="34" charset="-34"/>
                          <a:sym typeface="Arial"/>
                        </a:rPr>
                        <a:t>ความสะดวกสบายของคุณ</a:t>
                      </a:r>
                      <a:r>
                        <a:rPr lang="en-US" sz="4400" b="1" u="none" strike="noStrike" cap="none" dirty="0">
                          <a:latin typeface="Cordia New" panose="020B0304020202020204" pitchFamily="34" charset="-34"/>
                          <a:cs typeface="Cordia New" panose="020B0304020202020204" pitchFamily="34" charset="-34"/>
                        </a:rPr>
                        <a:t> </a:t>
                      </a:r>
                      <a:endParaRPr sz="4400" dirty="0">
                        <a:latin typeface="Cordia New" panose="020B0304020202020204" pitchFamily="34" charset="-34"/>
                        <a:cs typeface="Cordia New" panose="020B0304020202020204" pitchFamily="34" charset="-34"/>
                      </a:endParaRPr>
                    </a:p>
                    <a:p>
                      <a:pPr marL="0" marR="0" lvl="0" indent="0" algn="ctr" rtl="0">
                        <a:spcBef>
                          <a:spcPts val="0"/>
                        </a:spcBef>
                        <a:spcAft>
                          <a:spcPts val="0"/>
                        </a:spcAft>
                        <a:buClr>
                          <a:schemeClr val="lt1"/>
                        </a:buClr>
                        <a:buSzPts val="3600"/>
                        <a:buFont typeface="Calibri"/>
                        <a:buNone/>
                      </a:pPr>
                      <a:r>
                        <a:rPr lang="en-US" sz="3600" b="0" u="none" strike="noStrike" cap="none" dirty="0">
                          <a:solidFill>
                            <a:schemeClr val="lt1"/>
                          </a:solidFill>
                          <a:latin typeface="Calibri"/>
                          <a:ea typeface="Calibri"/>
                          <a:cs typeface="Calibri"/>
                          <a:sym typeface="Calibri"/>
                        </a:rPr>
                        <a:t>1. Step out of your Comfort Zone</a:t>
                      </a:r>
                      <a:endParaRPr b="0" dirty="0"/>
                    </a:p>
                  </a:txBody>
                  <a:tcPr marL="68575" marR="68575" marT="0" marB="0" anchor="ctr">
                    <a:solidFill>
                      <a:srgbClr val="0099FF"/>
                    </a:solidFill>
                  </a:tcPr>
                </a:tc>
                <a:extLst>
                  <a:ext uri="{0D108BD9-81ED-4DB2-BD59-A6C34878D82A}">
                    <a16:rowId xmlns:a16="http://schemas.microsoft.com/office/drawing/2014/main" val="10000"/>
                  </a:ext>
                </a:extLst>
              </a:tr>
            </a:tbl>
          </a:graphicData>
        </a:graphic>
      </p:graphicFrame>
      <p:sp>
        <p:nvSpPr>
          <p:cNvPr id="193" name="Google Shape;193;p23"/>
          <p:cNvSpPr/>
          <p:nvPr/>
        </p:nvSpPr>
        <p:spPr>
          <a:xfrm>
            <a:off x="3144253" y="3604590"/>
            <a:ext cx="7227185" cy="51398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a:solidFill>
                <a:srgbClr val="0099FF"/>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rgbClr val="000000"/>
              </a:solidFill>
              <a:latin typeface="Calibri"/>
              <a:ea typeface="Calibri"/>
              <a:cs typeface="Calibri"/>
              <a:sym typeface="Calibri"/>
            </a:endParaRPr>
          </a:p>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pic>
        <p:nvPicPr>
          <p:cNvPr id="194" name="Google Shape;194;p23"/>
          <p:cNvPicPr preferRelativeResize="0"/>
          <p:nvPr/>
        </p:nvPicPr>
        <p:blipFill rotWithShape="1">
          <a:blip r:embed="rId3">
            <a:alphaModFix/>
          </a:blip>
          <a:srcRect/>
          <a:stretch/>
        </p:blipFill>
        <p:spPr>
          <a:xfrm>
            <a:off x="2310063" y="1559234"/>
            <a:ext cx="7840835" cy="5332922"/>
          </a:xfrm>
          <a:prstGeom prst="rect">
            <a:avLst/>
          </a:prstGeom>
          <a:noFill/>
          <a:ln>
            <a:noFill/>
          </a:ln>
        </p:spPr>
      </p:pic>
      <p:cxnSp>
        <p:nvCxnSpPr>
          <p:cNvPr id="195" name="Google Shape;195;p23"/>
          <p:cNvCxnSpPr/>
          <p:nvPr/>
        </p:nvCxnSpPr>
        <p:spPr>
          <a:xfrm rot="10800000" flipH="1">
            <a:off x="4092339" y="4475747"/>
            <a:ext cx="1779072" cy="801593"/>
          </a:xfrm>
          <a:prstGeom prst="straightConnector1">
            <a:avLst/>
          </a:prstGeom>
          <a:noFill/>
          <a:ln w="57150" cap="flat" cmpd="sng">
            <a:solidFill>
              <a:schemeClr val="dk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ctrTitle"/>
          </p:nvPr>
        </p:nvSpPr>
        <p:spPr>
          <a:xfrm>
            <a:off x="0" y="-2"/>
            <a:ext cx="12192000" cy="1314394"/>
          </a:xfrm>
          <a:prstGeom prst="rect">
            <a:avLst/>
          </a:prstGeom>
          <a:solidFill>
            <a:srgbClr val="0099FF"/>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Calibri"/>
              <a:buNone/>
            </a:pPr>
            <a:br>
              <a:rPr lang="en-US" sz="3240" b="1">
                <a:solidFill>
                  <a:schemeClr val="lt1"/>
                </a:solidFill>
              </a:rPr>
            </a:br>
            <a:r>
              <a:rPr lang="en-US" sz="4770" b="1">
                <a:solidFill>
                  <a:schemeClr val="lt1"/>
                </a:solidFill>
              </a:rPr>
              <a:t>2. ใส่แว่นตาใหม่         </a:t>
            </a:r>
            <a:r>
              <a:rPr lang="en-US" sz="3600" b="1">
                <a:solidFill>
                  <a:schemeClr val="lt1"/>
                </a:solidFill>
              </a:rPr>
              <a:t>2. Put on new Glasses</a:t>
            </a:r>
            <a:br>
              <a:rPr lang="en-US" sz="3240" b="1">
                <a:solidFill>
                  <a:schemeClr val="lt1"/>
                </a:solidFill>
              </a:rPr>
            </a:br>
            <a:endParaRPr sz="3240" b="1">
              <a:solidFill>
                <a:schemeClr val="lt1"/>
              </a:solidFill>
            </a:endParaRPr>
          </a:p>
        </p:txBody>
      </p:sp>
      <p:sp>
        <p:nvSpPr>
          <p:cNvPr id="202" name="Google Shape;202;p24"/>
          <p:cNvSpPr txBox="1"/>
          <p:nvPr/>
        </p:nvSpPr>
        <p:spPr>
          <a:xfrm>
            <a:off x="5710989" y="4963886"/>
            <a:ext cx="6306839" cy="1754326"/>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How we look at each other….</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How we look at ourselves …</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203" name="Google Shape;203;p24"/>
          <p:cNvSpPr txBox="1"/>
          <p:nvPr/>
        </p:nvSpPr>
        <p:spPr>
          <a:xfrm>
            <a:off x="314276" y="4659100"/>
            <a:ext cx="58941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571500" marR="0" lvl="0" indent="-571500" algn="l" rtl="0">
              <a:spcBef>
                <a:spcPts val="0"/>
              </a:spcBef>
              <a:spcAft>
                <a:spcPts val="0"/>
              </a:spcAft>
              <a:buClr>
                <a:srgbClr val="0099FF"/>
              </a:buClr>
              <a:buSzPts val="3600"/>
              <a:buFont typeface="Arial"/>
              <a:buChar char="•"/>
            </a:pPr>
            <a:r>
              <a:rPr lang="en-US" sz="3600" b="1">
                <a:solidFill>
                  <a:srgbClr val="0099FF"/>
                </a:solidFill>
                <a:latin typeface="Calibri"/>
                <a:ea typeface="Calibri"/>
                <a:cs typeface="Calibri"/>
                <a:sym typeface="Calibri"/>
              </a:rPr>
              <a:t>เรามองคนอื่นอย่างไร…. </a:t>
            </a:r>
            <a:endParaRPr sz="3600" b="1">
              <a:solidFill>
                <a:srgbClr val="0099FF"/>
              </a:solidFill>
              <a:latin typeface="Calibri"/>
              <a:ea typeface="Calibri"/>
              <a:cs typeface="Calibri"/>
              <a:sym typeface="Calibri"/>
            </a:endParaRPr>
          </a:p>
          <a:p>
            <a:pPr marL="571500" marR="0" lvl="0" indent="-571500" algn="l" rtl="0">
              <a:spcBef>
                <a:spcPts val="0"/>
              </a:spcBef>
              <a:spcAft>
                <a:spcPts val="0"/>
              </a:spcAft>
              <a:buClr>
                <a:srgbClr val="0099FF"/>
              </a:buClr>
              <a:buSzPts val="3600"/>
              <a:buFont typeface="Arial"/>
              <a:buChar char="•"/>
            </a:pPr>
            <a:r>
              <a:rPr lang="en-US" sz="3600" b="1">
                <a:solidFill>
                  <a:srgbClr val="0099FF"/>
                </a:solidFill>
                <a:latin typeface="Calibri"/>
                <a:ea typeface="Calibri"/>
                <a:cs typeface="Calibri"/>
                <a:sym typeface="Calibri"/>
              </a:rPr>
              <a:t>เรามองตัวเองอย่างไร </a:t>
            </a:r>
            <a:r>
              <a:rPr lang="en-US" sz="3600">
                <a:solidFill>
                  <a:srgbClr val="0099FF"/>
                </a:solidFill>
                <a:latin typeface="Calibri"/>
                <a:ea typeface="Calibri"/>
                <a:cs typeface="Calibri"/>
                <a:sym typeface="Calibri"/>
              </a:rPr>
              <a:t>...</a:t>
            </a:r>
            <a:endParaRPr sz="4400">
              <a:solidFill>
                <a:srgbClr val="0099F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4" name="Google Shape;204;p24" descr="Retro Red Heart Shaped Sunglasses – ACLASSICPARADISE"/>
          <p:cNvPicPr preferRelativeResize="0"/>
          <p:nvPr/>
        </p:nvPicPr>
        <p:blipFill rotWithShape="1">
          <a:blip r:embed="rId3">
            <a:alphaModFix/>
          </a:blip>
          <a:srcRect t="30587" b="31113"/>
          <a:stretch/>
        </p:blipFill>
        <p:spPr>
          <a:xfrm>
            <a:off x="3265306" y="1455023"/>
            <a:ext cx="5599102" cy="3063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ctrTitle"/>
          </p:nvPr>
        </p:nvSpPr>
        <p:spPr>
          <a:xfrm>
            <a:off x="0" y="-3"/>
            <a:ext cx="12192000" cy="1390655"/>
          </a:xfrm>
          <a:prstGeom prst="rect">
            <a:avLst/>
          </a:prstGeom>
          <a:solidFill>
            <a:srgbClr val="0099FF"/>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ordia New" panose="020B0304020202020204" pitchFamily="34" charset="-34"/>
                <a:cs typeface="Cordia New" panose="020B0304020202020204" pitchFamily="34" charset="-34"/>
              </a:rPr>
              <a:t>3. </a:t>
            </a:r>
            <a:r>
              <a:rPr lang="en-US" sz="4800" b="1" dirty="0" err="1">
                <a:solidFill>
                  <a:schemeClr val="lt1"/>
                </a:solidFill>
                <a:latin typeface="Cordia New" panose="020B0304020202020204" pitchFamily="34" charset="-34"/>
                <a:cs typeface="Cordia New" panose="020B0304020202020204" pitchFamily="34" charset="-34"/>
              </a:rPr>
              <a:t>ให้กำลังใจซึ่งกันและกัน</a:t>
            </a:r>
            <a:r>
              <a:rPr lang="en-US" sz="4800" b="1" dirty="0">
                <a:solidFill>
                  <a:schemeClr val="lt1"/>
                </a:solidFill>
                <a:latin typeface="Cordia New" panose="020B0304020202020204" pitchFamily="34" charset="-34"/>
                <a:cs typeface="Cordia New" panose="020B0304020202020204" pitchFamily="34" charset="-34"/>
              </a:rPr>
              <a:t>     </a:t>
            </a:r>
            <a:r>
              <a:rPr lang="en-US" sz="3600" b="1" dirty="0">
                <a:solidFill>
                  <a:schemeClr val="lt1"/>
                </a:solidFill>
              </a:rPr>
              <a:t>3. Encourage each other</a:t>
            </a:r>
            <a:endParaRPr dirty="0"/>
          </a:p>
        </p:txBody>
      </p:sp>
      <p:pic>
        <p:nvPicPr>
          <p:cNvPr id="211" name="Google Shape;211;p25" descr="Clip Art Clapping - ClipArt Best"/>
          <p:cNvPicPr preferRelativeResize="0"/>
          <p:nvPr/>
        </p:nvPicPr>
        <p:blipFill rotWithShape="1">
          <a:blip r:embed="rId3">
            <a:alphaModFix/>
          </a:blip>
          <a:srcRect/>
          <a:stretch/>
        </p:blipFill>
        <p:spPr>
          <a:xfrm>
            <a:off x="2767263" y="1390652"/>
            <a:ext cx="6657473" cy="4993104"/>
          </a:xfrm>
          <a:prstGeom prst="rect">
            <a:avLst/>
          </a:prstGeom>
          <a:noFill/>
          <a:ln>
            <a:noFill/>
          </a:ln>
        </p:spPr>
      </p:pic>
      <p:sp>
        <p:nvSpPr>
          <p:cNvPr id="212" name="Google Shape;212;p25"/>
          <p:cNvSpPr txBox="1"/>
          <p:nvPr/>
        </p:nvSpPr>
        <p:spPr>
          <a:xfrm>
            <a:off x="3673930" y="4560503"/>
            <a:ext cx="540700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err="1">
                <a:solidFill>
                  <a:srgbClr val="FF0000"/>
                </a:solidFill>
                <a:latin typeface="Calibri"/>
                <a:ea typeface="Calibri"/>
                <a:cs typeface="Calibri"/>
                <a:sym typeface="Calibri"/>
              </a:rPr>
              <a:t>วังทองหลาง</a:t>
            </a:r>
            <a:r>
              <a:rPr lang="en-US" sz="4000" b="1" dirty="0">
                <a:solidFill>
                  <a:srgbClr val="FF0000"/>
                </a:solidFill>
                <a:latin typeface="Calibri"/>
                <a:ea typeface="Calibri"/>
                <a:cs typeface="Calibri"/>
                <a:sym typeface="Calibri"/>
              </a:rPr>
              <a:t>- </a:t>
            </a:r>
            <a:r>
              <a:rPr lang="en-US" sz="4000" b="1" dirty="0" err="1">
                <a:solidFill>
                  <a:srgbClr val="FF0000"/>
                </a:solidFill>
                <a:latin typeface="Calibri"/>
                <a:ea typeface="Calibri"/>
                <a:cs typeface="Calibri"/>
                <a:sym typeface="Calibri"/>
              </a:rPr>
              <a:t>เทพลีลา</a:t>
            </a:r>
            <a:endParaRPr sz="40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lt1"/>
                </a:solidFill>
                <a:latin typeface="Calibri"/>
                <a:ea typeface="Calibri"/>
                <a:cs typeface="Calibri"/>
                <a:sym typeface="Calibri"/>
              </a:rPr>
              <a:t>       Thepleela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ctrTitle"/>
          </p:nvPr>
        </p:nvSpPr>
        <p:spPr>
          <a:xfrm>
            <a:off x="0" y="-3"/>
            <a:ext cx="12192000" cy="1058782"/>
          </a:xfrm>
          <a:prstGeom prst="rect">
            <a:avLst/>
          </a:prstGeom>
          <a:solidFill>
            <a:srgbClr val="0099FF"/>
          </a:solidFill>
          <a:ln w="9525" cap="flat" cmpd="sng">
            <a:solidFill>
              <a:srgbClr val="0099FF"/>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alibri"/>
              <a:buNone/>
            </a:pPr>
            <a:r>
              <a:rPr lang="en-US" sz="4400" b="1">
                <a:solidFill>
                  <a:schemeClr val="lt1"/>
                </a:solidFill>
                <a:latin typeface="Arial"/>
                <a:ea typeface="Arial"/>
                <a:cs typeface="Arial"/>
                <a:sym typeface="Arial"/>
              </a:rPr>
              <a:t>แนะนำ</a:t>
            </a:r>
            <a:r>
              <a:rPr lang="en-US" sz="4400" b="1">
                <a:solidFill>
                  <a:schemeClr val="lt1"/>
                </a:solidFill>
              </a:rPr>
              <a:t>- </a:t>
            </a:r>
            <a:r>
              <a:rPr lang="en-US" sz="2600">
                <a:solidFill>
                  <a:schemeClr val="lt1"/>
                </a:solidFill>
              </a:rPr>
              <a:t>Introductions</a:t>
            </a:r>
            <a:endParaRPr/>
          </a:p>
        </p:txBody>
      </p:sp>
      <p:sp>
        <p:nvSpPr>
          <p:cNvPr id="266" name="Google Shape;266;p31"/>
          <p:cNvSpPr txBox="1"/>
          <p:nvPr/>
        </p:nvSpPr>
        <p:spPr>
          <a:xfrm>
            <a:off x="2312276" y="3531485"/>
            <a:ext cx="5775434" cy="144655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4400"/>
              <a:buFont typeface="Arial"/>
              <a:buChar char="•"/>
            </a:pPr>
            <a:r>
              <a:rPr lang="en-US" sz="4400" dirty="0">
                <a:solidFill>
                  <a:schemeClr val="dk1"/>
                </a:solidFill>
                <a:latin typeface="Calibri"/>
                <a:ea typeface="Calibri"/>
                <a:cs typeface="Calibri"/>
                <a:sym typeface="Calibri"/>
              </a:rPr>
              <a:t>Facilitator Team</a:t>
            </a:r>
            <a:endParaRPr dirty="0"/>
          </a:p>
          <a:p>
            <a:pPr marL="571500" marR="0" lvl="0" indent="-571500" algn="l" rtl="0">
              <a:spcBef>
                <a:spcPts val="0"/>
              </a:spcBef>
              <a:spcAft>
                <a:spcPts val="0"/>
              </a:spcAft>
              <a:buClr>
                <a:schemeClr val="dk1"/>
              </a:buClr>
              <a:buSzPts val="4400"/>
              <a:buFont typeface="Arial"/>
              <a:buChar char="•"/>
            </a:pPr>
            <a:r>
              <a:rPr lang="en-US" sz="4400" dirty="0">
                <a:solidFill>
                  <a:schemeClr val="dk1"/>
                </a:solidFill>
                <a:latin typeface="Calibri"/>
                <a:ea typeface="Calibri"/>
                <a:cs typeface="Calibri"/>
                <a:sym typeface="Calibri"/>
              </a:rPr>
              <a:t>Participants</a:t>
            </a:r>
            <a:endParaRPr dirty="0"/>
          </a:p>
        </p:txBody>
      </p:sp>
      <p:sp>
        <p:nvSpPr>
          <p:cNvPr id="267" name="Google Shape;267;p31"/>
          <p:cNvSpPr txBox="1"/>
          <p:nvPr/>
        </p:nvSpPr>
        <p:spPr>
          <a:xfrm>
            <a:off x="2312276" y="1437155"/>
            <a:ext cx="7567448" cy="144655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0099FF"/>
              </a:buClr>
              <a:buSzPts val="4400"/>
              <a:buFont typeface="Arial"/>
              <a:buChar char="•"/>
            </a:pPr>
            <a:r>
              <a:rPr lang="en-US" sz="4400" b="1" dirty="0" err="1">
                <a:solidFill>
                  <a:srgbClr val="0099FF"/>
                </a:solidFill>
                <a:latin typeface="Calibri"/>
                <a:ea typeface="Calibri"/>
                <a:cs typeface="Calibri"/>
                <a:sym typeface="Calibri"/>
              </a:rPr>
              <a:t>ผู้อำนวยความสะดวก</a:t>
            </a:r>
            <a:endParaRPr sz="4400" b="1" dirty="0">
              <a:solidFill>
                <a:srgbClr val="0099FF"/>
              </a:solidFill>
              <a:latin typeface="Calibri"/>
              <a:ea typeface="Calibri"/>
              <a:cs typeface="Calibri"/>
              <a:sym typeface="Calibri"/>
            </a:endParaRPr>
          </a:p>
          <a:p>
            <a:pPr marL="571500" marR="0" lvl="0" indent="-571500" algn="l" rtl="0">
              <a:spcBef>
                <a:spcPts val="0"/>
              </a:spcBef>
              <a:spcAft>
                <a:spcPts val="0"/>
              </a:spcAft>
              <a:buClr>
                <a:srgbClr val="0099FF"/>
              </a:buClr>
              <a:buSzPts val="4400"/>
              <a:buFont typeface="Arial"/>
              <a:buChar char="•"/>
            </a:pPr>
            <a:r>
              <a:rPr lang="en-US" sz="4400" b="1" dirty="0" err="1">
                <a:solidFill>
                  <a:srgbClr val="0099FF"/>
                </a:solidFill>
                <a:latin typeface="Calibri"/>
                <a:ea typeface="Calibri"/>
                <a:cs typeface="Calibri"/>
                <a:sym typeface="Calibri"/>
              </a:rPr>
              <a:t>ผู้เข้าร่วม</a:t>
            </a:r>
            <a:endParaRPr dirty="0"/>
          </a:p>
        </p:txBody>
      </p:sp>
    </p:spTree>
    <p:extLst>
      <p:ext uri="{BB962C8B-B14F-4D97-AF65-F5344CB8AC3E}">
        <p14:creationId xmlns:p14="http://schemas.microsoft.com/office/powerpoint/2010/main" val="247012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ctrTitle"/>
          </p:nvPr>
        </p:nvSpPr>
        <p:spPr>
          <a:xfrm>
            <a:off x="0" y="-3"/>
            <a:ext cx="12192000" cy="1390655"/>
          </a:xfrm>
          <a:prstGeom prst="rect">
            <a:avLst/>
          </a:prstGeom>
          <a:solidFill>
            <a:srgbClr val="0099FF"/>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ordia New"/>
              <a:buNone/>
            </a:pPr>
            <a:r>
              <a:rPr lang="en-US" sz="3200" b="1">
                <a:solidFill>
                  <a:schemeClr val="lt1"/>
                </a:solidFill>
                <a:latin typeface="Cordia New"/>
                <a:ea typeface="Cordia New"/>
                <a:cs typeface="Cordia New"/>
                <a:sym typeface="Cordia New"/>
              </a:rPr>
              <a:t>4. </a:t>
            </a:r>
            <a:r>
              <a:rPr lang="en-US" sz="4000" b="1">
                <a:solidFill>
                  <a:schemeClr val="lt1"/>
                </a:solidFill>
                <a:latin typeface="Cordia New"/>
                <a:ea typeface="Cordia New"/>
                <a:cs typeface="Cordia New"/>
                <a:sym typeface="Cordia New"/>
              </a:rPr>
              <a:t>นึกถึงวัฒนธรรมบาไฮ    </a:t>
            </a:r>
            <a:r>
              <a:rPr lang="en-US" sz="3600" b="1">
                <a:solidFill>
                  <a:schemeClr val="lt1"/>
                </a:solidFill>
              </a:rPr>
              <a:t>4. Think about Baha’i Culture </a:t>
            </a:r>
            <a:endParaRPr/>
          </a:p>
        </p:txBody>
      </p:sp>
      <p:sp>
        <p:nvSpPr>
          <p:cNvPr id="219" name="Google Shape;219;p26"/>
          <p:cNvSpPr txBox="1"/>
          <p:nvPr/>
        </p:nvSpPr>
        <p:spPr>
          <a:xfrm>
            <a:off x="920394" y="4570455"/>
            <a:ext cx="3673365"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h-TH" sz="2600" dirty="0">
                <a:solidFill>
                  <a:srgbClr val="0099FF"/>
                </a:solidFill>
                <a:latin typeface="Calibri"/>
                <a:ea typeface="Calibri"/>
                <a:cs typeface="Calibri"/>
                <a:sym typeface="Calibri"/>
              </a:rPr>
              <a:t>   </a:t>
            </a:r>
            <a:r>
              <a:rPr lang="en-US" sz="2600" dirty="0" err="1">
                <a:solidFill>
                  <a:srgbClr val="0099FF"/>
                </a:solidFill>
                <a:latin typeface="Calibri"/>
                <a:ea typeface="Calibri"/>
                <a:cs typeface="Calibri"/>
                <a:sym typeface="Calibri"/>
              </a:rPr>
              <a:t>วัฒนธรรมทั่วไป</a:t>
            </a:r>
            <a:endParaRPr sz="2600" dirty="0">
              <a:solidFill>
                <a:srgbClr val="0099FF"/>
              </a:solidFill>
              <a:latin typeface="Calibri"/>
              <a:ea typeface="Calibri"/>
              <a:cs typeface="Calibri"/>
              <a:sym typeface="Calibri"/>
            </a:endParaRPr>
          </a:p>
        </p:txBody>
      </p:sp>
      <p:sp>
        <p:nvSpPr>
          <p:cNvPr id="220" name="Google Shape;220;p26"/>
          <p:cNvSpPr txBox="1"/>
          <p:nvPr/>
        </p:nvSpPr>
        <p:spPr>
          <a:xfrm>
            <a:off x="7782915" y="4598282"/>
            <a:ext cx="3673365"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rgbClr val="0099FF"/>
                </a:solidFill>
                <a:latin typeface="Calibri"/>
                <a:ea typeface="Calibri"/>
                <a:cs typeface="Calibri"/>
                <a:sym typeface="Calibri"/>
              </a:rPr>
              <a:t>วัฒนธรรมบาไฮ</a:t>
            </a:r>
            <a:endParaRPr sz="2600">
              <a:solidFill>
                <a:srgbClr val="0099FF"/>
              </a:solidFill>
              <a:latin typeface="Calibri"/>
              <a:ea typeface="Calibri"/>
              <a:cs typeface="Calibri"/>
              <a:sym typeface="Calibri"/>
            </a:endParaRPr>
          </a:p>
        </p:txBody>
      </p:sp>
      <p:pic>
        <p:nvPicPr>
          <p:cNvPr id="221" name="Google Shape;221;p26" descr="Young woman with long hair shrugs shoulders - Stock Illustration ..."/>
          <p:cNvPicPr preferRelativeResize="0"/>
          <p:nvPr/>
        </p:nvPicPr>
        <p:blipFill rotWithShape="1">
          <a:blip r:embed="rId3">
            <a:alphaModFix/>
          </a:blip>
          <a:srcRect b="8011"/>
          <a:stretch/>
        </p:blipFill>
        <p:spPr>
          <a:xfrm>
            <a:off x="4923694" y="2694329"/>
            <a:ext cx="2574851" cy="2408685"/>
          </a:xfrm>
          <a:prstGeom prst="rect">
            <a:avLst/>
          </a:prstGeom>
          <a:noFill/>
          <a:ln>
            <a:noFill/>
          </a:ln>
        </p:spPr>
      </p:pic>
      <p:pic>
        <p:nvPicPr>
          <p:cNvPr id="222" name="Google Shape;222;p26" descr="Baha'i Temple in India continues to receive awards and ..."/>
          <p:cNvPicPr preferRelativeResize="0"/>
          <p:nvPr/>
        </p:nvPicPr>
        <p:blipFill rotWithShape="1">
          <a:blip r:embed="rId4">
            <a:alphaModFix/>
          </a:blip>
          <a:srcRect/>
          <a:stretch/>
        </p:blipFill>
        <p:spPr>
          <a:xfrm>
            <a:off x="7991784" y="2010143"/>
            <a:ext cx="2991069" cy="2243302"/>
          </a:xfrm>
          <a:prstGeom prst="rect">
            <a:avLst/>
          </a:prstGeom>
          <a:noFill/>
          <a:ln>
            <a:noFill/>
          </a:ln>
        </p:spPr>
      </p:pic>
      <p:sp>
        <p:nvSpPr>
          <p:cNvPr id="223" name="Google Shape;223;p26"/>
          <p:cNvSpPr txBox="1"/>
          <p:nvPr/>
        </p:nvSpPr>
        <p:spPr>
          <a:xfrm>
            <a:off x="1352502" y="6172092"/>
            <a:ext cx="104387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h-TH" sz="1800" dirty="0">
                <a:solidFill>
                  <a:srgbClr val="0099FF"/>
                </a:solidFill>
                <a:latin typeface="Calibri"/>
                <a:ea typeface="Calibri"/>
                <a:cs typeface="Calibri"/>
                <a:sym typeface="Calibri"/>
              </a:rPr>
              <a:t>           </a:t>
            </a:r>
            <a:r>
              <a:rPr lang="en-US" sz="1800" dirty="0">
                <a:solidFill>
                  <a:srgbClr val="0099FF"/>
                </a:solidFill>
                <a:latin typeface="Calibri"/>
                <a:ea typeface="Calibri"/>
                <a:cs typeface="Calibri"/>
                <a:sym typeface="Calibri"/>
              </a:rPr>
              <a:t>What social values and cultural traits need to be changed to open the way for greater unity?</a:t>
            </a:r>
            <a:endParaRPr dirty="0"/>
          </a:p>
        </p:txBody>
      </p:sp>
      <p:sp>
        <p:nvSpPr>
          <p:cNvPr id="224" name="Google Shape;224;p26"/>
          <p:cNvSpPr txBox="1"/>
          <p:nvPr/>
        </p:nvSpPr>
        <p:spPr>
          <a:xfrm>
            <a:off x="536026" y="5620373"/>
            <a:ext cx="11483809"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ค่านิยมทางสังคมและวัฒนธรรมใดบ้างที่ต้องถูกเปลี่ยนแปลง</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เพื่อเปิดทางให้แก่ความสามัคคีที่ยิ่งใหญ่กว่า</a:t>
            </a:r>
            <a:r>
              <a:rPr lang="en-US" sz="3000" dirty="0">
                <a:solidFill>
                  <a:schemeClr val="dk1"/>
                </a:solidFill>
                <a:latin typeface="Calibri"/>
                <a:ea typeface="Calibri"/>
                <a:cs typeface="Calibri"/>
                <a:sym typeface="Calibri"/>
              </a:rPr>
              <a:t>”</a:t>
            </a:r>
            <a:endParaRPr sz="3400" dirty="0">
              <a:solidFill>
                <a:srgbClr val="0099FF"/>
              </a:solidFill>
              <a:latin typeface="Calibri"/>
              <a:ea typeface="Calibri"/>
              <a:cs typeface="Calibri"/>
              <a:sym typeface="Calibri"/>
            </a:endParaRPr>
          </a:p>
        </p:txBody>
      </p:sp>
      <p:pic>
        <p:nvPicPr>
          <p:cNvPr id="225" name="Google Shape;225;p26" descr="Pequeno Paramim: February 2017"/>
          <p:cNvPicPr preferRelativeResize="0"/>
          <p:nvPr/>
        </p:nvPicPr>
        <p:blipFill rotWithShape="1">
          <a:blip r:embed="rId5">
            <a:alphaModFix/>
          </a:blip>
          <a:srcRect b="7126"/>
          <a:stretch/>
        </p:blipFill>
        <p:spPr>
          <a:xfrm>
            <a:off x="1441845" y="1698376"/>
            <a:ext cx="2867544" cy="274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ctrTitle"/>
          </p:nvPr>
        </p:nvSpPr>
        <p:spPr>
          <a:xfrm>
            <a:off x="0" y="-3"/>
            <a:ext cx="12192000" cy="709451"/>
          </a:xfrm>
          <a:prstGeom prst="rect">
            <a:avLst/>
          </a:prstGeom>
          <a:solidFill>
            <a:srgbClr val="0099FF"/>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320"/>
              <a:buFont typeface="Calibri"/>
              <a:buNone/>
            </a:pPr>
            <a:r>
              <a:rPr lang="en-US" sz="4320" b="1">
                <a:solidFill>
                  <a:schemeClr val="lt1"/>
                </a:solidFill>
              </a:rPr>
              <a:t>วิธีการ     </a:t>
            </a:r>
            <a:r>
              <a:rPr lang="en-US" sz="3060" b="1">
                <a:solidFill>
                  <a:schemeClr val="lt1"/>
                </a:solidFill>
              </a:rPr>
              <a:t>Methodology</a:t>
            </a:r>
            <a:endParaRPr/>
          </a:p>
        </p:txBody>
      </p:sp>
      <p:sp>
        <p:nvSpPr>
          <p:cNvPr id="232" name="Google Shape;232;p27"/>
          <p:cNvSpPr txBox="1"/>
          <p:nvPr/>
        </p:nvSpPr>
        <p:spPr>
          <a:xfrm>
            <a:off x="7770795" y="1177949"/>
            <a:ext cx="3972028" cy="538609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Individual Reflection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Meditation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Drawing</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Role plays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Case study</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Discussion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Consultation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Personal sharing</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Stories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Studying the Writings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Applying the Writings</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233" name="Google Shape;233;p27"/>
          <p:cNvSpPr txBox="1"/>
          <p:nvPr/>
        </p:nvSpPr>
        <p:spPr>
          <a:xfrm>
            <a:off x="575353" y="709448"/>
            <a:ext cx="4800688" cy="5556179"/>
          </a:xfrm>
          <a:prstGeom prst="rect">
            <a:avLst/>
          </a:prstGeom>
          <a:noFill/>
          <a:ln>
            <a:noFill/>
          </a:ln>
        </p:spPr>
        <p:txBody>
          <a:bodyPr spcFirstLastPara="1" wrap="square" lIns="91425" tIns="45700" rIns="91425" bIns="45700" anchor="t" anchorCtr="0">
            <a:noAutofit/>
          </a:bodyPr>
          <a:lstStyle/>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การไตร่ตรองส่ว</a:t>
            </a:r>
            <a:r>
              <a:rPr lang="th-TH" sz="3000" b="1" dirty="0" err="1">
                <a:solidFill>
                  <a:srgbClr val="0099FF"/>
                </a:solidFill>
                <a:latin typeface="Calibri"/>
                <a:ea typeface="Calibri"/>
                <a:cs typeface="Calibri"/>
                <a:sym typeface="Calibri"/>
              </a:rPr>
              <a:t>น</a:t>
            </a:r>
            <a:r>
              <a:rPr lang="en-US" sz="3000" b="1" dirty="0" err="1">
                <a:solidFill>
                  <a:srgbClr val="0099FF"/>
                </a:solidFill>
                <a:latin typeface="Calibri"/>
                <a:ea typeface="Calibri"/>
                <a:cs typeface="Calibri"/>
                <a:sym typeface="Calibri"/>
              </a:rPr>
              <a:t>บุคคล</a:t>
            </a:r>
            <a:endParaRPr sz="3000" dirty="0">
              <a:solidFill>
                <a:schemeClr val="dk1"/>
              </a:solidFill>
              <a:latin typeface="Calibri"/>
              <a:ea typeface="Calibri"/>
              <a:cs typeface="Calibri"/>
              <a:sym typeface="Calibri"/>
            </a:endParaRPr>
          </a:p>
          <a:p>
            <a:pPr marL="571500" marR="0" lvl="0" indent="-5588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การทำสมาธิ</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การวาดภาพ</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บทบาทสมมุติ</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กรณีศึกษา</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การอภิปราย</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การปรึกษาหารือ</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การแบ่งปันส่วนบุคคล</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เรื่องเล่า</a:t>
            </a:r>
            <a:r>
              <a:rPr lang="en-US" sz="3000" b="1" dirty="0">
                <a:solidFill>
                  <a:srgbClr val="0099FF"/>
                </a:solidFill>
                <a:latin typeface="Calibri"/>
                <a:ea typeface="Calibri"/>
                <a:cs typeface="Calibri"/>
                <a:sym typeface="Calibri"/>
              </a:rPr>
              <a:t> </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การศึกษาคำสอน</a:t>
            </a:r>
            <a:endParaRPr sz="3000" b="1" dirty="0">
              <a:solidFill>
                <a:srgbClr val="0099FF"/>
              </a:solidFill>
              <a:latin typeface="Calibri"/>
              <a:ea typeface="Calibri"/>
              <a:cs typeface="Calibri"/>
              <a:sym typeface="Calibri"/>
            </a:endParaRPr>
          </a:p>
          <a:p>
            <a:pPr marL="457200" marR="0" lvl="0" indent="-444500" algn="l" rtl="0">
              <a:spcBef>
                <a:spcPts val="0"/>
              </a:spcBef>
              <a:spcAft>
                <a:spcPts val="0"/>
              </a:spcAft>
              <a:buClr>
                <a:srgbClr val="0099FF"/>
              </a:buClr>
              <a:buSzPts val="3000"/>
              <a:buFont typeface="Arial"/>
              <a:buChar char="•"/>
            </a:pPr>
            <a:r>
              <a:rPr lang="en-US" sz="3000" b="1" dirty="0" err="1">
                <a:solidFill>
                  <a:srgbClr val="0099FF"/>
                </a:solidFill>
                <a:latin typeface="Calibri"/>
                <a:ea typeface="Calibri"/>
                <a:cs typeface="Calibri"/>
                <a:sym typeface="Calibri"/>
              </a:rPr>
              <a:t>การประยุกต์ใช้คำสอน</a:t>
            </a:r>
            <a:endParaRPr sz="3000" b="1" dirty="0">
              <a:solidFill>
                <a:srgbClr val="0099FF"/>
              </a:solidFill>
              <a:latin typeface="Calibri"/>
              <a:ea typeface="Calibri"/>
              <a:cs typeface="Calibri"/>
              <a:sym typeface="Calibri"/>
            </a:endParaRPr>
          </a:p>
        </p:txBody>
      </p:sp>
      <p:pic>
        <p:nvPicPr>
          <p:cNvPr id="234" name="Google Shape;234;p27" descr="59+ Cartoon Art Easel A... Art Easel Clipart | ClipartLook"/>
          <p:cNvPicPr preferRelativeResize="0"/>
          <p:nvPr/>
        </p:nvPicPr>
        <p:blipFill rotWithShape="1">
          <a:blip r:embed="rId3">
            <a:alphaModFix/>
          </a:blip>
          <a:srcRect l="18187" r="14980"/>
          <a:stretch/>
        </p:blipFill>
        <p:spPr>
          <a:xfrm>
            <a:off x="4976260" y="1659433"/>
            <a:ext cx="2534653" cy="39922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p28"/>
          <p:cNvSpPr txBox="1">
            <a:spLocks noGrp="1"/>
          </p:cNvSpPr>
          <p:nvPr>
            <p:ph type="ctrTitle"/>
          </p:nvPr>
        </p:nvSpPr>
        <p:spPr>
          <a:xfrm>
            <a:off x="0" y="-3"/>
            <a:ext cx="12192000" cy="1797272"/>
          </a:xfrm>
          <a:prstGeom prst="rect">
            <a:avLst/>
          </a:prstGeom>
          <a:solidFill>
            <a:srgbClr val="0099FF"/>
          </a:solidFill>
          <a:ln w="9525" cap="flat" cmpd="sng">
            <a:solidFill>
              <a:srgbClr val="0099FF"/>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800"/>
              <a:buFont typeface="Cordia New"/>
              <a:buNone/>
            </a:pPr>
            <a:r>
              <a:rPr lang="en-US" sz="4800" b="1">
                <a:solidFill>
                  <a:srgbClr val="FFFF00"/>
                </a:solidFill>
                <a:latin typeface="Cordia New"/>
                <a:ea typeface="Cordia New"/>
                <a:cs typeface="Cordia New"/>
                <a:sym typeface="Cordia New"/>
              </a:rPr>
              <a:t>(SUGGEST NO NEED to do Expectations)</a:t>
            </a:r>
            <a:br>
              <a:rPr lang="en-US" sz="4800" b="1">
                <a:solidFill>
                  <a:srgbClr val="FFFF00"/>
                </a:solidFill>
                <a:latin typeface="Cordia New"/>
                <a:ea typeface="Cordia New"/>
                <a:cs typeface="Cordia New"/>
                <a:sym typeface="Cordia New"/>
              </a:rPr>
            </a:br>
            <a:r>
              <a:rPr lang="en-US" sz="4800" b="1">
                <a:solidFill>
                  <a:schemeClr val="lt1"/>
                </a:solidFill>
                <a:latin typeface="Cordia New"/>
                <a:ea typeface="Cordia New"/>
                <a:cs typeface="Cordia New"/>
                <a:sym typeface="Cordia New"/>
              </a:rPr>
              <a:t>🡺คุณคาดหวังอะไร  </a:t>
            </a:r>
            <a:r>
              <a:rPr lang="en-US" sz="3400" b="1">
                <a:solidFill>
                  <a:schemeClr val="lt1"/>
                </a:solidFill>
              </a:rPr>
              <a:t>What are your expectations?</a:t>
            </a:r>
            <a:endParaRPr/>
          </a:p>
        </p:txBody>
      </p:sp>
      <p:sp>
        <p:nvSpPr>
          <p:cNvPr id="241" name="Google Shape;241;p28"/>
          <p:cNvSpPr txBox="1"/>
          <p:nvPr/>
        </p:nvSpPr>
        <p:spPr>
          <a:xfrm>
            <a:off x="545431" y="2039011"/>
            <a:ext cx="7828550" cy="45858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กรุณาเขียนบนการ์ดสิ่งที่คุณหวังว่าจะได้จากการชุมนุมนี้? </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 </a:t>
            </a:r>
            <a:r>
              <a:rPr lang="en-US" sz="4000" b="1">
                <a:solidFill>
                  <a:schemeClr val="dk1"/>
                </a:solidFill>
                <a:latin typeface="Calibri"/>
                <a:ea typeface="Calibri"/>
                <a:cs typeface="Calibri"/>
                <a:sym typeface="Calibri"/>
              </a:rPr>
              <a:t>คุณอาจมีการ์ดมากกว่าหนึ่งใบ!</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rgbClr val="0099FF"/>
              </a:solidFill>
              <a:latin typeface="Calibri"/>
              <a:ea typeface="Calibri"/>
              <a:cs typeface="Calibri"/>
              <a:sym typeface="Calibri"/>
            </a:endParaRPr>
          </a:p>
          <a:p>
            <a:pPr marL="0" marR="0" lvl="0" indent="0" algn="l" rtl="0">
              <a:spcBef>
                <a:spcPts val="0"/>
              </a:spcBef>
              <a:spcAft>
                <a:spcPts val="0"/>
              </a:spcAft>
              <a:buNone/>
            </a:pPr>
            <a:r>
              <a:rPr lang="en-US" sz="3600">
                <a:solidFill>
                  <a:srgbClr val="0099FF"/>
                </a:solidFill>
                <a:latin typeface="Calibri"/>
                <a:ea typeface="Calibri"/>
                <a:cs typeface="Calibri"/>
                <a:sym typeface="Calibri"/>
              </a:rPr>
              <a:t>Please write on cards what you hope to get out from this gathering?</a:t>
            </a:r>
            <a:endParaRPr/>
          </a:p>
          <a:p>
            <a:pPr marL="0" marR="0" lvl="0" indent="0" algn="l" rtl="0">
              <a:spcBef>
                <a:spcPts val="0"/>
              </a:spcBef>
              <a:spcAft>
                <a:spcPts val="0"/>
              </a:spcAft>
              <a:buNone/>
            </a:pPr>
            <a:endParaRPr sz="1400">
              <a:solidFill>
                <a:srgbClr val="0099FF"/>
              </a:solidFill>
              <a:latin typeface="Calibri"/>
              <a:ea typeface="Calibri"/>
              <a:cs typeface="Calibri"/>
              <a:sym typeface="Calibri"/>
            </a:endParaRPr>
          </a:p>
          <a:p>
            <a:pPr marL="0" marR="0" lvl="0" indent="0" algn="l" rtl="0">
              <a:spcBef>
                <a:spcPts val="0"/>
              </a:spcBef>
              <a:spcAft>
                <a:spcPts val="0"/>
              </a:spcAft>
              <a:buNone/>
            </a:pPr>
            <a:r>
              <a:rPr lang="en-US" sz="2800">
                <a:solidFill>
                  <a:srgbClr val="0099FF"/>
                </a:solidFill>
                <a:latin typeface="Calibri"/>
                <a:ea typeface="Calibri"/>
                <a:cs typeface="Calibri"/>
                <a:sym typeface="Calibri"/>
              </a:rPr>
              <a:t>🡺</a:t>
            </a:r>
            <a:r>
              <a:rPr lang="en-US" sz="3600">
                <a:solidFill>
                  <a:srgbClr val="0099FF"/>
                </a:solidFill>
                <a:latin typeface="Calibri"/>
                <a:ea typeface="Calibri"/>
                <a:cs typeface="Calibri"/>
                <a:sym typeface="Calibri"/>
              </a:rPr>
              <a:t>You may have more than one card!</a:t>
            </a:r>
            <a:endParaRPr/>
          </a:p>
        </p:txBody>
      </p:sp>
      <p:pic>
        <p:nvPicPr>
          <p:cNvPr id="242" name="Google Shape;242;p28"/>
          <p:cNvPicPr preferRelativeResize="0"/>
          <p:nvPr/>
        </p:nvPicPr>
        <p:blipFill rotWithShape="1">
          <a:blip r:embed="rId3">
            <a:alphaModFix/>
          </a:blip>
          <a:srcRect/>
          <a:stretch/>
        </p:blipFill>
        <p:spPr>
          <a:xfrm>
            <a:off x="8373981" y="1659021"/>
            <a:ext cx="3251200" cy="325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29"/>
          <p:cNvSpPr txBox="1">
            <a:spLocks noGrp="1"/>
          </p:cNvSpPr>
          <p:nvPr>
            <p:ph type="ctrTitle"/>
          </p:nvPr>
        </p:nvSpPr>
        <p:spPr>
          <a:xfrm>
            <a:off x="0" y="-3"/>
            <a:ext cx="12192000" cy="838203"/>
          </a:xfrm>
          <a:prstGeom prst="rect">
            <a:avLst/>
          </a:prstGeom>
          <a:solidFill>
            <a:srgbClr val="0099FF"/>
          </a:solidFill>
          <a:ln w="9525" cap="flat" cmpd="sng">
            <a:solidFill>
              <a:srgbClr val="0099FF"/>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th-TH" sz="4800" b="1" dirty="0">
                <a:solidFill>
                  <a:schemeClr val="lt1"/>
                </a:solidFill>
                <a:latin typeface="Arial"/>
                <a:ea typeface="Arial"/>
                <a:cs typeface="Arial"/>
                <a:sym typeface="Arial"/>
              </a:rPr>
              <a:t>วิธี</a:t>
            </a:r>
            <a:r>
              <a:rPr lang="en-US" sz="4800" b="1" dirty="0" err="1">
                <a:solidFill>
                  <a:schemeClr val="lt1"/>
                </a:solidFill>
                <a:latin typeface="Arial"/>
                <a:ea typeface="Arial"/>
                <a:cs typeface="Arial"/>
                <a:sym typeface="Arial"/>
              </a:rPr>
              <a:t>การเขียนบนการ์ด</a:t>
            </a:r>
            <a:r>
              <a:rPr lang="en-US" sz="4400" b="1" dirty="0">
                <a:solidFill>
                  <a:schemeClr val="lt1"/>
                </a:solidFill>
              </a:rPr>
              <a:t>   -  </a:t>
            </a:r>
            <a:r>
              <a:rPr lang="en-US" sz="2600" b="1" dirty="0">
                <a:solidFill>
                  <a:schemeClr val="lt1"/>
                </a:solidFill>
              </a:rPr>
              <a:t>Rule for Writing on Cards</a:t>
            </a:r>
            <a:endParaRPr dirty="0"/>
          </a:p>
        </p:txBody>
      </p:sp>
      <p:pic>
        <p:nvPicPr>
          <p:cNvPr id="249" name="Google Shape;249;p29"/>
          <p:cNvPicPr preferRelativeResize="0"/>
          <p:nvPr/>
        </p:nvPicPr>
        <p:blipFill rotWithShape="1">
          <a:blip r:embed="rId3">
            <a:alphaModFix/>
          </a:blip>
          <a:srcRect/>
          <a:stretch/>
        </p:blipFill>
        <p:spPr>
          <a:xfrm>
            <a:off x="7015655" y="1656451"/>
            <a:ext cx="4983109" cy="3609232"/>
          </a:xfrm>
          <a:prstGeom prst="rect">
            <a:avLst/>
          </a:prstGeom>
          <a:noFill/>
          <a:ln>
            <a:noFill/>
          </a:ln>
        </p:spPr>
      </p:pic>
      <p:sp>
        <p:nvSpPr>
          <p:cNvPr id="250" name="Google Shape;250;p29"/>
          <p:cNvSpPr/>
          <p:nvPr/>
        </p:nvSpPr>
        <p:spPr>
          <a:xfrm>
            <a:off x="566221" y="993847"/>
            <a:ext cx="8646600" cy="6032400"/>
          </a:xfrm>
          <a:prstGeom prst="rect">
            <a:avLst/>
          </a:prstGeom>
          <a:noFill/>
          <a:ln>
            <a:noFill/>
          </a:ln>
        </p:spPr>
        <p:txBody>
          <a:bodyPr spcFirstLastPara="1" wrap="square" lIns="91425" tIns="45700" rIns="91425" bIns="45700" anchor="t" anchorCtr="0">
            <a:noAutofit/>
          </a:bodyPr>
          <a:lstStyle/>
          <a:p>
            <a:pPr marL="457200" marR="0" lvl="0" indent="-387350" algn="l" rtl="0">
              <a:spcBef>
                <a:spcPts val="0"/>
              </a:spcBef>
              <a:spcAft>
                <a:spcPts val="0"/>
              </a:spcAft>
              <a:buClr>
                <a:schemeClr val="dk1"/>
              </a:buClr>
              <a:buSzPts val="2900"/>
              <a:buFont typeface="Arial"/>
              <a:buChar char="•"/>
            </a:pPr>
            <a:r>
              <a:rPr lang="en-US" sz="2900" b="1" dirty="0" err="1">
                <a:solidFill>
                  <a:schemeClr val="dk1"/>
                </a:solidFill>
                <a:latin typeface="Calibri"/>
                <a:ea typeface="Calibri"/>
                <a:cs typeface="Calibri"/>
                <a:sym typeface="Calibri"/>
              </a:rPr>
              <a:t>หนึ่งความคิดต่อบัตร</a:t>
            </a:r>
            <a:r>
              <a:rPr lang="en-US" sz="2900" b="1" dirty="0">
                <a:solidFill>
                  <a:schemeClr val="dk1"/>
                </a:solidFill>
                <a:latin typeface="Calibri"/>
                <a:ea typeface="Calibri"/>
                <a:cs typeface="Calibri"/>
                <a:sym typeface="Calibri"/>
              </a:rPr>
              <a:t> </a:t>
            </a:r>
            <a:endParaRPr sz="2900" b="1" dirty="0">
              <a:solidFill>
                <a:schemeClr val="dk1"/>
              </a:solidFill>
              <a:latin typeface="Calibri"/>
              <a:ea typeface="Calibri"/>
              <a:cs typeface="Calibri"/>
              <a:sym typeface="Calibri"/>
            </a:endParaRPr>
          </a:p>
          <a:p>
            <a:pPr marL="457200" marR="0" lvl="0" indent="-387350" algn="l" rtl="0">
              <a:spcBef>
                <a:spcPts val="0"/>
              </a:spcBef>
              <a:spcAft>
                <a:spcPts val="0"/>
              </a:spcAft>
              <a:buClr>
                <a:schemeClr val="dk1"/>
              </a:buClr>
              <a:buSzPts val="2900"/>
              <a:buFont typeface="Arial"/>
              <a:buChar char="•"/>
            </a:pPr>
            <a:r>
              <a:rPr lang="th-TH" sz="2900" b="1" dirty="0" err="1">
                <a:solidFill>
                  <a:schemeClr val="dk1"/>
                </a:solidFill>
                <a:latin typeface="Calibri"/>
                <a:ea typeface="Calibri"/>
                <a:cs typeface="Calibri"/>
                <a:sym typeface="Calibri"/>
              </a:rPr>
              <a:t>ขียน</a:t>
            </a:r>
            <a:r>
              <a:rPr lang="en-US" sz="2900" b="1" dirty="0" err="1">
                <a:solidFill>
                  <a:schemeClr val="dk1"/>
                </a:solidFill>
                <a:latin typeface="Calibri"/>
                <a:ea typeface="Calibri"/>
                <a:cs typeface="Calibri"/>
                <a:sym typeface="Calibri"/>
              </a:rPr>
              <a:t>เพียงสามบรรทัดในการ์ดแต่ละใบ</a:t>
            </a:r>
            <a:r>
              <a:rPr lang="en-US" sz="2900" b="1" dirty="0">
                <a:solidFill>
                  <a:schemeClr val="dk1"/>
                </a:solidFill>
                <a:latin typeface="Calibri"/>
                <a:ea typeface="Calibri"/>
                <a:cs typeface="Calibri"/>
                <a:sym typeface="Calibri"/>
              </a:rPr>
              <a:t> </a:t>
            </a:r>
            <a:endParaRPr sz="2900" b="1" dirty="0">
              <a:solidFill>
                <a:schemeClr val="dk1"/>
              </a:solidFill>
              <a:latin typeface="Calibri"/>
              <a:ea typeface="Calibri"/>
              <a:cs typeface="Calibri"/>
              <a:sym typeface="Calibri"/>
            </a:endParaRPr>
          </a:p>
          <a:p>
            <a:pPr marL="457200" marR="0" lvl="0" indent="-387350" algn="l" rtl="0">
              <a:spcBef>
                <a:spcPts val="0"/>
              </a:spcBef>
              <a:spcAft>
                <a:spcPts val="0"/>
              </a:spcAft>
              <a:buClr>
                <a:schemeClr val="dk1"/>
              </a:buClr>
              <a:buSzPts val="2900"/>
              <a:buFont typeface="Arial"/>
              <a:buChar char="•"/>
            </a:pPr>
            <a:r>
              <a:rPr lang="en-US" sz="2900" b="1" dirty="0" err="1">
                <a:solidFill>
                  <a:schemeClr val="dk1"/>
                </a:solidFill>
                <a:latin typeface="Calibri"/>
                <a:ea typeface="Calibri"/>
                <a:cs typeface="Calibri"/>
                <a:sym typeface="Calibri"/>
              </a:rPr>
              <a:t>ใช้คำสำคัญ</a:t>
            </a:r>
            <a:r>
              <a:rPr lang="en-US" sz="2900" b="1" dirty="0">
                <a:solidFill>
                  <a:schemeClr val="dk1"/>
                </a:solidFill>
                <a:latin typeface="Calibri"/>
                <a:ea typeface="Calibri"/>
                <a:cs typeface="Calibri"/>
                <a:sym typeface="Calibri"/>
              </a:rPr>
              <a:t> </a:t>
            </a:r>
            <a:endParaRPr sz="2900" b="1" dirty="0">
              <a:solidFill>
                <a:schemeClr val="dk1"/>
              </a:solidFill>
              <a:latin typeface="Calibri"/>
              <a:ea typeface="Calibri"/>
              <a:cs typeface="Calibri"/>
              <a:sym typeface="Calibri"/>
            </a:endParaRPr>
          </a:p>
          <a:p>
            <a:pPr marL="457200" marR="0" lvl="0" indent="-387350" algn="l" rtl="0">
              <a:spcBef>
                <a:spcPts val="0"/>
              </a:spcBef>
              <a:spcAft>
                <a:spcPts val="0"/>
              </a:spcAft>
              <a:buClr>
                <a:schemeClr val="dk1"/>
              </a:buClr>
              <a:buSzPts val="2900"/>
              <a:buFont typeface="Arial"/>
              <a:buChar char="•"/>
            </a:pPr>
            <a:r>
              <a:rPr lang="en-US" sz="2900" b="1" dirty="0" err="1">
                <a:solidFill>
                  <a:schemeClr val="dk1"/>
                </a:solidFill>
                <a:latin typeface="Calibri"/>
                <a:ea typeface="Calibri"/>
                <a:cs typeface="Calibri"/>
                <a:sym typeface="Calibri"/>
              </a:rPr>
              <a:t>เขียนตัวอักษรขนาดใหญ่</a:t>
            </a:r>
            <a:endParaRPr sz="300" dirty="0"/>
          </a:p>
          <a:p>
            <a:pPr marL="457200" marR="0" lvl="0" indent="-254000" algn="l" rtl="0">
              <a:spcBef>
                <a:spcPts val="0"/>
              </a:spcBef>
              <a:spcAft>
                <a:spcPts val="0"/>
              </a:spcAft>
              <a:buClr>
                <a:schemeClr val="dk1"/>
              </a:buClr>
              <a:buSzPts val="3200"/>
              <a:buFont typeface="Arial"/>
              <a:buNone/>
            </a:pPr>
            <a:endParaRPr sz="2100" dirty="0">
              <a:solidFill>
                <a:srgbClr val="0099FF"/>
              </a:solidFill>
              <a:latin typeface="Calibri"/>
              <a:ea typeface="Calibri"/>
              <a:cs typeface="Calibri"/>
              <a:sym typeface="Calibri"/>
            </a:endParaRPr>
          </a:p>
          <a:p>
            <a:pPr marL="457200" marR="0" lvl="0" indent="-457200" algn="l" rtl="0">
              <a:spcBef>
                <a:spcPts val="0"/>
              </a:spcBef>
              <a:spcAft>
                <a:spcPts val="0"/>
              </a:spcAft>
              <a:buClr>
                <a:srgbClr val="0099FF"/>
              </a:buClr>
              <a:buSzPts val="3200"/>
              <a:buFont typeface="Arial"/>
              <a:buChar char="•"/>
            </a:pPr>
            <a:r>
              <a:rPr lang="en-US" sz="3200" dirty="0">
                <a:solidFill>
                  <a:srgbClr val="0099FF"/>
                </a:solidFill>
                <a:latin typeface="Calibri"/>
                <a:ea typeface="Calibri"/>
                <a:cs typeface="Calibri"/>
                <a:sym typeface="Calibri"/>
              </a:rPr>
              <a:t>one idea per card</a:t>
            </a:r>
            <a:endParaRPr sz="3200" dirty="0">
              <a:solidFill>
                <a:srgbClr val="0099FF"/>
              </a:solidFill>
              <a:latin typeface="Calibri"/>
              <a:ea typeface="Calibri"/>
              <a:cs typeface="Calibri"/>
              <a:sym typeface="Calibri"/>
            </a:endParaRPr>
          </a:p>
          <a:p>
            <a:pPr marL="457200" marR="0" lvl="0" indent="-457200" algn="l" rtl="0">
              <a:spcBef>
                <a:spcPts val="0"/>
              </a:spcBef>
              <a:spcAft>
                <a:spcPts val="0"/>
              </a:spcAft>
              <a:buClr>
                <a:srgbClr val="0099FF"/>
              </a:buClr>
              <a:buSzPts val="3200"/>
              <a:buFont typeface="Arial"/>
              <a:buChar char="•"/>
            </a:pPr>
            <a:r>
              <a:rPr lang="en-US" sz="3200" dirty="0">
                <a:solidFill>
                  <a:srgbClr val="0099FF"/>
                </a:solidFill>
                <a:latin typeface="Calibri"/>
                <a:ea typeface="Calibri"/>
                <a:cs typeface="Calibri"/>
                <a:sym typeface="Calibri"/>
              </a:rPr>
              <a:t>only three lines on each card </a:t>
            </a:r>
            <a:endParaRPr sz="3200" dirty="0">
              <a:solidFill>
                <a:srgbClr val="0099FF"/>
              </a:solidFill>
              <a:latin typeface="Calibri"/>
              <a:ea typeface="Calibri"/>
              <a:cs typeface="Calibri"/>
              <a:sym typeface="Calibri"/>
            </a:endParaRPr>
          </a:p>
          <a:p>
            <a:pPr marL="457200" marR="0" lvl="0" indent="-457200" algn="l" rtl="0">
              <a:spcBef>
                <a:spcPts val="0"/>
              </a:spcBef>
              <a:spcAft>
                <a:spcPts val="0"/>
              </a:spcAft>
              <a:buClr>
                <a:srgbClr val="0099FF"/>
              </a:buClr>
              <a:buSzPts val="3200"/>
              <a:buFont typeface="Arial"/>
              <a:buChar char="•"/>
            </a:pPr>
            <a:r>
              <a:rPr lang="en-US" sz="3200" dirty="0">
                <a:solidFill>
                  <a:srgbClr val="0099FF"/>
                </a:solidFill>
                <a:latin typeface="Calibri"/>
                <a:ea typeface="Calibri"/>
                <a:cs typeface="Calibri"/>
                <a:sym typeface="Calibri"/>
              </a:rPr>
              <a:t>use keywords </a:t>
            </a:r>
            <a:endParaRPr sz="3200" dirty="0">
              <a:solidFill>
                <a:srgbClr val="0099FF"/>
              </a:solidFill>
              <a:latin typeface="Calibri"/>
              <a:ea typeface="Calibri"/>
              <a:cs typeface="Calibri"/>
              <a:sym typeface="Calibri"/>
            </a:endParaRPr>
          </a:p>
          <a:p>
            <a:pPr marL="457200" marR="0" lvl="0" indent="-457200" algn="l" rtl="0">
              <a:spcBef>
                <a:spcPts val="0"/>
              </a:spcBef>
              <a:spcAft>
                <a:spcPts val="0"/>
              </a:spcAft>
              <a:buClr>
                <a:srgbClr val="0099FF"/>
              </a:buClr>
              <a:buSzPts val="3200"/>
              <a:buFont typeface="Arial"/>
              <a:buChar char="•"/>
            </a:pPr>
            <a:r>
              <a:rPr lang="en-US" sz="3200" dirty="0">
                <a:solidFill>
                  <a:srgbClr val="0099FF"/>
                </a:solidFill>
                <a:latin typeface="Calibri"/>
                <a:ea typeface="Calibri"/>
                <a:cs typeface="Calibri"/>
                <a:sym typeface="Calibri"/>
              </a:rPr>
              <a:t>write large letters </a:t>
            </a:r>
            <a:endParaRPr sz="3200" dirty="0">
              <a:solidFill>
                <a:srgbClr val="0099FF"/>
              </a:solidFill>
              <a:latin typeface="Calibri"/>
              <a:ea typeface="Calibri"/>
              <a:cs typeface="Calibri"/>
              <a:sym typeface="Calibri"/>
            </a:endParaRPr>
          </a:p>
          <a:p>
            <a:pPr marL="274320" marR="0" lvl="0" indent="0" algn="ctr" rtl="0">
              <a:spcBef>
                <a:spcPts val="0"/>
              </a:spcBef>
              <a:spcAft>
                <a:spcPts val="0"/>
              </a:spcAft>
              <a:buNone/>
            </a:pPr>
            <a:endParaRPr sz="6600" cap="small" dirty="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ctrTitle"/>
          </p:nvPr>
        </p:nvSpPr>
        <p:spPr>
          <a:xfrm>
            <a:off x="0" y="-3"/>
            <a:ext cx="12192000" cy="1058782"/>
          </a:xfrm>
          <a:prstGeom prst="rect">
            <a:avLst/>
          </a:prstGeom>
          <a:solidFill>
            <a:srgbClr val="0099FF"/>
          </a:solidFill>
          <a:ln w="9525" cap="flat" cmpd="sng">
            <a:solidFill>
              <a:srgbClr val="0099FF"/>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en-US" sz="4800" b="1" dirty="0" err="1">
                <a:solidFill>
                  <a:schemeClr val="lt1"/>
                </a:solidFill>
                <a:latin typeface="Cordia New" panose="020B0304020202020204" pitchFamily="34" charset="-34"/>
                <a:cs typeface="Cordia New" panose="020B0304020202020204" pitchFamily="34" charset="-34"/>
              </a:rPr>
              <a:t>ข้อตกลง</a:t>
            </a:r>
            <a:r>
              <a:rPr lang="en-US" sz="4400" b="1" dirty="0">
                <a:solidFill>
                  <a:schemeClr val="lt1"/>
                </a:solidFill>
                <a:latin typeface="Cordia New" panose="020B0304020202020204" pitchFamily="34" charset="-34"/>
                <a:cs typeface="Cordia New" panose="020B0304020202020204" pitchFamily="34" charset="-34"/>
              </a:rPr>
              <a:t> </a:t>
            </a:r>
            <a:r>
              <a:rPr lang="en-US" sz="4800" dirty="0">
                <a:solidFill>
                  <a:schemeClr val="lt1"/>
                </a:solidFill>
              </a:rPr>
              <a:t>- </a:t>
            </a:r>
            <a:r>
              <a:rPr lang="en-US" sz="2600" dirty="0">
                <a:solidFill>
                  <a:schemeClr val="lt1"/>
                </a:solidFill>
              </a:rPr>
              <a:t>Agreements</a:t>
            </a:r>
            <a:endParaRPr sz="2600" b="1" dirty="0">
              <a:solidFill>
                <a:schemeClr val="lt1"/>
              </a:solidFill>
            </a:endParaRPr>
          </a:p>
        </p:txBody>
      </p:sp>
      <p:sp>
        <p:nvSpPr>
          <p:cNvPr id="257" name="Google Shape;257;p30"/>
          <p:cNvSpPr txBox="1"/>
          <p:nvPr/>
        </p:nvSpPr>
        <p:spPr>
          <a:xfrm>
            <a:off x="520250" y="4944975"/>
            <a:ext cx="7828500" cy="136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Before we begin, what are some “ground rules” that we would all like to follow to help ensure success of the retreat?</a:t>
            </a:r>
            <a:endParaRPr dirty="0">
              <a:solidFill>
                <a:schemeClr val="dk1"/>
              </a:solidFill>
            </a:endParaRPr>
          </a:p>
        </p:txBody>
      </p:sp>
      <p:pic>
        <p:nvPicPr>
          <p:cNvPr id="258" name="Google Shape;258;p30" descr="Safety Sign - No Mobile Phones Symbol: Amazon.co.uk: Kitchen &amp; Home"/>
          <p:cNvPicPr preferRelativeResize="0"/>
          <p:nvPr/>
        </p:nvPicPr>
        <p:blipFill rotWithShape="1">
          <a:blip r:embed="rId3">
            <a:alphaModFix/>
          </a:blip>
          <a:srcRect/>
          <a:stretch/>
        </p:blipFill>
        <p:spPr>
          <a:xfrm>
            <a:off x="9004578" y="2543788"/>
            <a:ext cx="2647043" cy="2647043"/>
          </a:xfrm>
          <a:prstGeom prst="rect">
            <a:avLst/>
          </a:prstGeom>
          <a:noFill/>
          <a:ln>
            <a:noFill/>
          </a:ln>
        </p:spPr>
      </p:pic>
      <p:sp>
        <p:nvSpPr>
          <p:cNvPr id="259" name="Google Shape;259;p30"/>
          <p:cNvSpPr txBox="1"/>
          <p:nvPr/>
        </p:nvSpPr>
        <p:spPr>
          <a:xfrm>
            <a:off x="520262" y="1481959"/>
            <a:ext cx="7567448"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dirty="0" err="1">
                <a:solidFill>
                  <a:srgbClr val="0099FF"/>
                </a:solidFill>
                <a:latin typeface="Calibri"/>
                <a:ea typeface="Calibri"/>
                <a:cs typeface="Calibri"/>
                <a:sym typeface="Calibri"/>
              </a:rPr>
              <a:t>ก่อนที่เราจะเริ่ม</a:t>
            </a:r>
            <a:r>
              <a:rPr lang="en-US" sz="4400" b="1" dirty="0">
                <a:solidFill>
                  <a:srgbClr val="0099FF"/>
                </a:solidFill>
                <a:latin typeface="Calibri"/>
                <a:ea typeface="Calibri"/>
                <a:cs typeface="Calibri"/>
                <a:sym typeface="Calibri"/>
              </a:rPr>
              <a:t> </a:t>
            </a:r>
            <a:r>
              <a:rPr lang="en-US" sz="4400" b="1" dirty="0" err="1">
                <a:solidFill>
                  <a:srgbClr val="0099FF"/>
                </a:solidFill>
                <a:latin typeface="Calibri"/>
                <a:ea typeface="Calibri"/>
                <a:cs typeface="Calibri"/>
                <a:sym typeface="Calibri"/>
              </a:rPr>
              <a:t>มี</a:t>
            </a:r>
            <a:r>
              <a:rPr lang="en-US" sz="4400" b="1" dirty="0">
                <a:solidFill>
                  <a:srgbClr val="0099FF"/>
                </a:solidFill>
                <a:latin typeface="Calibri"/>
                <a:ea typeface="Calibri"/>
                <a:cs typeface="Calibri"/>
                <a:sym typeface="Calibri"/>
              </a:rPr>
              <a:t> “</a:t>
            </a:r>
            <a:r>
              <a:rPr lang="en-US" sz="4400" b="1" dirty="0" err="1">
                <a:solidFill>
                  <a:srgbClr val="0099FF"/>
                </a:solidFill>
                <a:latin typeface="Calibri"/>
                <a:ea typeface="Calibri"/>
                <a:cs typeface="Calibri"/>
                <a:sym typeface="Calibri"/>
              </a:rPr>
              <a:t>ข้อตกลง</a:t>
            </a:r>
            <a:r>
              <a:rPr lang="en-US" sz="4400" b="1" dirty="0">
                <a:solidFill>
                  <a:srgbClr val="0099FF"/>
                </a:solidFill>
                <a:latin typeface="Calibri"/>
                <a:ea typeface="Calibri"/>
                <a:cs typeface="Calibri"/>
                <a:sym typeface="Calibri"/>
              </a:rPr>
              <a:t>” </a:t>
            </a:r>
            <a:r>
              <a:rPr lang="th-TH" sz="4400" b="1" dirty="0">
                <a:solidFill>
                  <a:srgbClr val="0099FF"/>
                </a:solidFill>
                <a:latin typeface="Calibri"/>
                <a:ea typeface="Calibri"/>
                <a:cs typeface="Calibri"/>
                <a:sym typeface="Calibri"/>
              </a:rPr>
              <a:t>อะไร</a:t>
            </a:r>
            <a:r>
              <a:rPr lang="en-US" sz="4400" b="1" dirty="0" err="1">
                <a:solidFill>
                  <a:srgbClr val="0099FF"/>
                </a:solidFill>
                <a:latin typeface="Calibri"/>
                <a:ea typeface="Calibri"/>
                <a:cs typeface="Calibri"/>
                <a:sym typeface="Calibri"/>
              </a:rPr>
              <a:t>บ้างที่เราทุกคนอยากทำตามเพื่อช่วยให้รีทรีทของเราประสบความสำเร็จ</a:t>
            </a:r>
            <a:endParaRPr sz="4400" b="1" dirty="0">
              <a:solidFill>
                <a:srgbClr val="0099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body" idx="1"/>
          </p:nvPr>
        </p:nvSpPr>
        <p:spPr>
          <a:xfrm>
            <a:off x="838200" y="558800"/>
            <a:ext cx="10515600" cy="56181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0C0"/>
              </a:buClr>
              <a:buSzPts val="4400"/>
              <a:buNone/>
            </a:pPr>
            <a:r>
              <a:rPr lang="en-US" sz="4400">
                <a:solidFill>
                  <a:srgbClr val="0070C0"/>
                </a:solidFill>
              </a:rPr>
              <a:t>“So powerful is the light of unity that it can illuminate the whole world”</a:t>
            </a:r>
            <a:endParaRPr/>
          </a:p>
        </p:txBody>
      </p:sp>
      <p:pic>
        <p:nvPicPr>
          <p:cNvPr id="274" name="Google Shape;274;p32"/>
          <p:cNvPicPr preferRelativeResize="0"/>
          <p:nvPr/>
        </p:nvPicPr>
        <p:blipFill rotWithShape="1">
          <a:blip r:embed="rId3">
            <a:alphaModFix/>
          </a:blip>
          <a:srcRect/>
          <a:stretch/>
        </p:blipFill>
        <p:spPr>
          <a:xfrm>
            <a:off x="0" y="0"/>
            <a:ext cx="12163627" cy="6874034"/>
          </a:xfrm>
          <a:prstGeom prst="rect">
            <a:avLst/>
          </a:prstGeom>
          <a:noFill/>
          <a:ln>
            <a:noFill/>
          </a:ln>
        </p:spPr>
      </p:pic>
      <p:sp>
        <p:nvSpPr>
          <p:cNvPr id="275" name="Google Shape;275;p32"/>
          <p:cNvSpPr txBox="1"/>
          <p:nvPr/>
        </p:nvSpPr>
        <p:spPr>
          <a:xfrm>
            <a:off x="1553846" y="5653743"/>
            <a:ext cx="118426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ความสามัคคีนั้นมีอานุภาพ สามารถส่องให้ทั่วทั้งพิภพสว่างไสว</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Google Shape;96;p14"/>
          <p:cNvSpPr txBox="1">
            <a:spLocks noGrp="1"/>
          </p:cNvSpPr>
          <p:nvPr>
            <p:ph type="body" idx="1"/>
          </p:nvPr>
        </p:nvSpPr>
        <p:spPr>
          <a:xfrm>
            <a:off x="0" y="0"/>
            <a:ext cx="12192000" cy="7021286"/>
          </a:xfrm>
          <a:prstGeom prst="rect">
            <a:avLst/>
          </a:prstGeom>
          <a:solidFill>
            <a:srgbClr val="0099FF"/>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a:solidFill>
                <a:schemeClr val="lt1"/>
              </a:solidFill>
            </a:endParaRPr>
          </a:p>
          <a:p>
            <a:pPr marL="0" lvl="0" indent="0" algn="ctr" rtl="0">
              <a:lnSpc>
                <a:spcPct val="90000"/>
              </a:lnSpc>
              <a:spcBef>
                <a:spcPts val="1000"/>
              </a:spcBef>
              <a:spcAft>
                <a:spcPts val="0"/>
              </a:spcAft>
              <a:buClr>
                <a:schemeClr val="dk1"/>
              </a:buClr>
              <a:buSzPts val="2800"/>
              <a:buNone/>
            </a:pPr>
            <a:endParaRPr>
              <a:solidFill>
                <a:schemeClr val="lt1"/>
              </a:solidFill>
            </a:endParaRPr>
          </a:p>
          <a:p>
            <a:pPr marL="0" lvl="0" indent="0" algn="ctr" rtl="0">
              <a:lnSpc>
                <a:spcPct val="90000"/>
              </a:lnSpc>
              <a:spcBef>
                <a:spcPts val="1000"/>
              </a:spcBef>
              <a:spcAft>
                <a:spcPts val="0"/>
              </a:spcAft>
              <a:buClr>
                <a:schemeClr val="dk1"/>
              </a:buClr>
              <a:buSzPts val="4400"/>
              <a:buNone/>
            </a:pPr>
            <a:endParaRPr sz="4400">
              <a:solidFill>
                <a:schemeClr val="lt1"/>
              </a:solidFill>
            </a:endParaRPr>
          </a:p>
          <a:p>
            <a:pPr marL="0" lvl="0" indent="0" algn="ctr" rtl="0">
              <a:lnSpc>
                <a:spcPct val="90000"/>
              </a:lnSpc>
              <a:spcBef>
                <a:spcPts val="1000"/>
              </a:spcBef>
              <a:spcAft>
                <a:spcPts val="0"/>
              </a:spcAft>
              <a:buClr>
                <a:schemeClr val="dk1"/>
              </a:buClr>
              <a:buSzPts val="4400"/>
              <a:buNone/>
            </a:pPr>
            <a:endParaRPr sz="4400">
              <a:solidFill>
                <a:schemeClr val="lt1"/>
              </a:solidFill>
            </a:endParaRPr>
          </a:p>
          <a:p>
            <a:pPr marL="0" lvl="0" indent="0" algn="ctr" rtl="0">
              <a:lnSpc>
                <a:spcPct val="90000"/>
              </a:lnSpc>
              <a:spcBef>
                <a:spcPts val="1000"/>
              </a:spcBef>
              <a:spcAft>
                <a:spcPts val="0"/>
              </a:spcAft>
              <a:buClr>
                <a:schemeClr val="lt1"/>
              </a:buClr>
              <a:buSzPts val="4400"/>
              <a:buNone/>
            </a:pPr>
            <a:r>
              <a:rPr lang="en-US" sz="4400">
                <a:solidFill>
                  <a:schemeClr val="lt1"/>
                </a:solidFill>
              </a:rPr>
              <a:t>วัตถุประสงค์และภาพรวม</a:t>
            </a:r>
            <a:endParaRPr/>
          </a:p>
          <a:p>
            <a:pPr marL="0" lvl="0" indent="0" algn="ctr" rtl="0">
              <a:lnSpc>
                <a:spcPct val="90000"/>
              </a:lnSpc>
              <a:spcBef>
                <a:spcPts val="1000"/>
              </a:spcBef>
              <a:spcAft>
                <a:spcPts val="0"/>
              </a:spcAft>
              <a:buClr>
                <a:schemeClr val="dk1"/>
              </a:buClr>
              <a:buSzPts val="4400"/>
              <a:buNone/>
            </a:pPr>
            <a:endParaRPr sz="4400">
              <a:solidFill>
                <a:schemeClr val="lt1"/>
              </a:solidFill>
            </a:endParaRPr>
          </a:p>
          <a:p>
            <a:pPr marL="0" lvl="0" indent="0" algn="ctr" rtl="0">
              <a:lnSpc>
                <a:spcPct val="90000"/>
              </a:lnSpc>
              <a:spcBef>
                <a:spcPts val="1000"/>
              </a:spcBef>
              <a:spcAft>
                <a:spcPts val="0"/>
              </a:spcAft>
              <a:buClr>
                <a:schemeClr val="lt1"/>
              </a:buClr>
              <a:buSzPts val="4400"/>
              <a:buNone/>
            </a:pPr>
            <a:r>
              <a:rPr lang="en-US" sz="4400">
                <a:solidFill>
                  <a:schemeClr val="lt1"/>
                </a:solidFill>
              </a:rPr>
              <a:t>Objectives and Overview</a:t>
            </a:r>
            <a:endParaRPr sz="4400"/>
          </a:p>
        </p:txBody>
      </p:sp>
      <p:sp>
        <p:nvSpPr>
          <p:cNvPr id="97" name="Google Shape;97;p14"/>
          <p:cNvSpPr txBox="1"/>
          <p:nvPr/>
        </p:nvSpPr>
        <p:spPr>
          <a:xfrm>
            <a:off x="2400300" y="1077686"/>
            <a:ext cx="184731" cy="369332"/>
          </a:xfrm>
          <a:prstGeom prst="rect">
            <a:avLst/>
          </a:prstGeom>
          <a:solidFill>
            <a:srgbClr val="0099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0" y="318500"/>
            <a:ext cx="12192000" cy="63699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a:t>วัตถุประสงค์</a:t>
            </a:r>
            <a:endParaRPr sz="4800" b="1"/>
          </a:p>
        </p:txBody>
      </p:sp>
      <p:sp>
        <p:nvSpPr>
          <p:cNvPr id="150" name="Google Shape;150;p18"/>
          <p:cNvSpPr txBox="1">
            <a:spLocks noGrp="1"/>
          </p:cNvSpPr>
          <p:nvPr>
            <p:ph type="body" idx="1"/>
          </p:nvPr>
        </p:nvSpPr>
        <p:spPr>
          <a:xfrm>
            <a:off x="409902" y="1323948"/>
            <a:ext cx="9364719" cy="58651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3600"/>
              <a:buNone/>
            </a:pPr>
            <a:r>
              <a:rPr lang="en-US" sz="3600" dirty="0">
                <a:solidFill>
                  <a:srgbClr val="0070C0"/>
                </a:solidFill>
                <a:latin typeface="Cordia New" panose="020B0304020202020204" pitchFamily="34" charset="-34"/>
                <a:cs typeface="Cordia New" panose="020B0304020202020204" pitchFamily="34" charset="-34"/>
              </a:rPr>
              <a:t> </a:t>
            </a:r>
            <a:r>
              <a:rPr lang="en-US" sz="3600" b="1" dirty="0" err="1">
                <a:solidFill>
                  <a:srgbClr val="0070C0"/>
                </a:solidFill>
                <a:latin typeface="Cordia New" panose="020B0304020202020204" pitchFamily="34" charset="-34"/>
                <a:cs typeface="Cordia New" panose="020B0304020202020204" pitchFamily="34" charset="-34"/>
              </a:rPr>
              <a:t>สำหรับผู้เข้าร่วม</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ได้รับความเข้าใจใหม่ๆ</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เกี่ยวกับตนเอง</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ผู้อื่น</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และการทำงานร่วมกัน</a:t>
            </a:r>
            <a:r>
              <a:rPr lang="en-US" sz="3600" dirty="0">
                <a:solidFill>
                  <a:srgbClr val="0070C0"/>
                </a:solidFill>
                <a:latin typeface="Cordia New" panose="020B0304020202020204" pitchFamily="34" charset="-34"/>
                <a:cs typeface="Cordia New" panose="020B0304020202020204" pitchFamily="34" charset="-34"/>
              </a:rPr>
              <a:t>...</a:t>
            </a:r>
            <a:r>
              <a:rPr lang="en-US" sz="3600" dirty="0" err="1">
                <a:solidFill>
                  <a:srgbClr val="0070C0"/>
                </a:solidFill>
                <a:latin typeface="Cordia New" panose="020B0304020202020204" pitchFamily="34" charset="-34"/>
                <a:cs typeface="Cordia New" panose="020B0304020202020204" pitchFamily="34" charset="-34"/>
              </a:rPr>
              <a:t>เพื่อใช้สนับสนุนการทำงานในอนาคต</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ชีวิตครอบครัว</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สร้างมิตรภาพ</a:t>
            </a:r>
            <a:r>
              <a:rPr lang="en-US" sz="3600" dirty="0">
                <a:solidFill>
                  <a:srgbClr val="0070C0"/>
                </a:solidFill>
                <a:latin typeface="Cordia New" panose="020B0304020202020204" pitchFamily="34" charset="-34"/>
                <a:cs typeface="Cordia New" panose="020B0304020202020204" pitchFamily="34" charset="-34"/>
              </a:rPr>
              <a:t> </a:t>
            </a:r>
            <a:r>
              <a:rPr lang="en-US" sz="3600" dirty="0" err="1">
                <a:solidFill>
                  <a:srgbClr val="0070C0"/>
                </a:solidFill>
                <a:latin typeface="Cordia New" panose="020B0304020202020204" pitchFamily="34" charset="-34"/>
                <a:cs typeface="Cordia New" panose="020B0304020202020204" pitchFamily="34" charset="-34"/>
              </a:rPr>
              <a:t>และกิจกรรมการสร้างชุมชน</a:t>
            </a:r>
            <a:endParaRPr sz="3600" dirty="0">
              <a:solidFill>
                <a:srgbClr val="0070C0"/>
              </a:solidFill>
              <a:latin typeface="Cordia New" panose="020B0304020202020204" pitchFamily="34" charset="-34"/>
              <a:cs typeface="Cordia New" panose="020B0304020202020204" pitchFamily="34" charset="-34"/>
            </a:endParaRPr>
          </a:p>
          <a:p>
            <a:pPr marL="0" lvl="0" indent="0" algn="l" rtl="0">
              <a:lnSpc>
                <a:spcPct val="90000"/>
              </a:lnSpc>
              <a:spcBef>
                <a:spcPts val="0"/>
              </a:spcBef>
              <a:spcAft>
                <a:spcPts val="0"/>
              </a:spcAft>
              <a:buClr>
                <a:schemeClr val="dk1"/>
              </a:buClr>
              <a:buSzPts val="3600"/>
              <a:buNone/>
            </a:pPr>
            <a:endParaRPr sz="3600" i="1" dirty="0">
              <a:solidFill>
                <a:srgbClr val="0070C0"/>
              </a:solidFill>
              <a:latin typeface="Cordia New" panose="020B0304020202020204" pitchFamily="34" charset="-34"/>
              <a:cs typeface="Cordia New" panose="020B0304020202020204" pitchFamily="34" charset="-34"/>
            </a:endParaRPr>
          </a:p>
          <a:p>
            <a:pPr marL="0" lvl="0" indent="0" algn="l" rtl="0">
              <a:lnSpc>
                <a:spcPct val="90000"/>
              </a:lnSpc>
              <a:spcBef>
                <a:spcPts val="0"/>
              </a:spcBef>
              <a:spcAft>
                <a:spcPts val="0"/>
              </a:spcAft>
              <a:buClr>
                <a:srgbClr val="0070C0"/>
              </a:buClr>
              <a:buSzPts val="3600"/>
              <a:buNone/>
            </a:pPr>
            <a:r>
              <a:rPr lang="en-US" sz="3600" b="1" dirty="0" err="1">
                <a:solidFill>
                  <a:srgbClr val="0070C0"/>
                </a:solidFill>
                <a:latin typeface="Cordia New" panose="020B0304020202020204" pitchFamily="34" charset="-34"/>
                <a:cs typeface="Cordia New" panose="020B0304020202020204" pitchFamily="34" charset="-34"/>
              </a:rPr>
              <a:t>สำหรับธรรมสภาแห่งชาติ</a:t>
            </a:r>
            <a:r>
              <a:rPr lang="en-US" sz="3600" b="1" dirty="0">
                <a:solidFill>
                  <a:srgbClr val="0070C0"/>
                </a:solidFill>
                <a:latin typeface="Cordia New" panose="020B0304020202020204" pitchFamily="34" charset="-34"/>
                <a:cs typeface="Cordia New" panose="020B0304020202020204" pitchFamily="34" charset="-34"/>
              </a:rPr>
              <a:t>:  </a:t>
            </a:r>
            <a:r>
              <a:rPr lang="en-US" sz="3600" dirty="0">
                <a:solidFill>
                  <a:srgbClr val="0070C0"/>
                </a:solidFill>
                <a:latin typeface="Cordia New" panose="020B0304020202020204" pitchFamily="34" charset="-34"/>
                <a:cs typeface="Cordia New" panose="020B0304020202020204" pitchFamily="34" charset="-34"/>
              </a:rPr>
              <a:t>มีโอก</a:t>
            </a:r>
            <a:r>
              <a:rPr lang="en-US" sz="3600" dirty="0">
                <a:solidFill>
                  <a:srgbClr val="0070C0"/>
                </a:solidFill>
                <a:highlight>
                  <a:srgbClr val="FFFF00"/>
                </a:highlight>
                <a:latin typeface="Cordia New" panose="020B0304020202020204" pitchFamily="34" charset="-34"/>
                <a:cs typeface="Cordia New" panose="020B0304020202020204" pitchFamily="34" charset="-34"/>
              </a:rPr>
              <a:t>าส</a:t>
            </a:r>
            <a:r>
              <a:rPr lang="en-US" sz="3600" dirty="0">
                <a:solidFill>
                  <a:srgbClr val="0070C0"/>
                </a:solidFill>
                <a:latin typeface="Cordia New" panose="020B0304020202020204" pitchFamily="34" charset="-34"/>
                <a:cs typeface="Cordia New" panose="020B0304020202020204" pitchFamily="34" charset="-34"/>
              </a:rPr>
              <a:t>ได้ชื่นชมงานที่กลุ่มเทพลีลาและสำนักงานแห่งชาติได้ทุ่มเททำมา  เรียนรู้จากประสบการณ์ของกลุ่มนี้เพื่อนำไปใช้กับกลุ่มชุมชนอื่นของประเทศ และเรียนรู้ว่ามีสิ่งใดอีกบ้างที่ผู้ทำงานอยู่หน้างานต้องได้รับการสนับสนุนจากธรรมสภาแห่งชาติ</a:t>
            </a:r>
            <a:endParaRPr sz="3600" dirty="0">
              <a:latin typeface="Cordia New" panose="020B0304020202020204" pitchFamily="34" charset="-34"/>
              <a:cs typeface="Cordia New" panose="020B0304020202020204" pitchFamily="34" charset="-34"/>
            </a:endParaRPr>
          </a:p>
          <a:p>
            <a:pPr marL="0" lvl="0" indent="0" algn="l" rtl="0">
              <a:lnSpc>
                <a:spcPct val="90000"/>
              </a:lnSpc>
              <a:spcBef>
                <a:spcPts val="0"/>
              </a:spcBef>
              <a:spcAft>
                <a:spcPts val="0"/>
              </a:spcAft>
              <a:buClr>
                <a:schemeClr val="dk1"/>
              </a:buClr>
              <a:buSzPts val="2800"/>
              <a:buNone/>
            </a:pPr>
            <a:endParaRPr sz="3600" dirty="0">
              <a:solidFill>
                <a:srgbClr val="000000"/>
              </a:solidFill>
              <a:latin typeface="Cordia New" panose="020B0304020202020204" pitchFamily="34" charset="-34"/>
              <a:cs typeface="Cordia New" panose="020B0304020202020204" pitchFamily="34" charset="-34"/>
            </a:endParaRPr>
          </a:p>
          <a:p>
            <a:pPr marL="0" lvl="0" indent="0" algn="l" rtl="0">
              <a:lnSpc>
                <a:spcPct val="80000"/>
              </a:lnSpc>
              <a:spcBef>
                <a:spcPts val="1000"/>
              </a:spcBef>
              <a:spcAft>
                <a:spcPts val="0"/>
              </a:spcAft>
              <a:buClr>
                <a:srgbClr val="FF0000"/>
              </a:buClr>
              <a:buSzPts val="3500"/>
              <a:buNone/>
            </a:pPr>
            <a:r>
              <a:rPr lang="en-US" sz="3600" b="1" dirty="0">
                <a:solidFill>
                  <a:srgbClr val="FF0000"/>
                </a:solidFill>
                <a:latin typeface="Cordia New" panose="020B0304020202020204" pitchFamily="34" charset="-34"/>
                <a:cs typeface="Cordia New" panose="020B0304020202020204" pitchFamily="34" charset="-34"/>
              </a:rPr>
              <a:t>		</a:t>
            </a:r>
            <a:r>
              <a:rPr lang="en-US" sz="3600" b="1" dirty="0" err="1">
                <a:solidFill>
                  <a:srgbClr val="FF0000"/>
                </a:solidFill>
                <a:latin typeface="Cordia New" panose="020B0304020202020204" pitchFamily="34" charset="-34"/>
                <a:cs typeface="Cordia New" panose="020B0304020202020204" pitchFamily="34" charset="-34"/>
              </a:rPr>
              <a:t>เรามาเรียนรู้ด้</a:t>
            </a:r>
            <a:r>
              <a:rPr lang="en-US" sz="3600" b="1" dirty="0" err="1">
                <a:solidFill>
                  <a:srgbClr val="FF0000"/>
                </a:solidFill>
                <a:highlight>
                  <a:srgbClr val="FFFF00"/>
                </a:highlight>
                <a:latin typeface="Cordia New" panose="020B0304020202020204" pitchFamily="34" charset="-34"/>
                <a:cs typeface="Cordia New" panose="020B0304020202020204" pitchFamily="34" charset="-34"/>
              </a:rPr>
              <a:t>ว</a:t>
            </a:r>
            <a:r>
              <a:rPr lang="en-US" sz="3600" b="1" dirty="0" err="1">
                <a:solidFill>
                  <a:srgbClr val="FF0000"/>
                </a:solidFill>
                <a:latin typeface="Cordia New" panose="020B0304020202020204" pitchFamily="34" charset="-34"/>
                <a:cs typeface="Cordia New" panose="020B0304020202020204" pitchFamily="34" charset="-34"/>
              </a:rPr>
              <a:t>ยกัน</a:t>
            </a:r>
            <a:endParaRPr sz="3600" b="1" dirty="0">
              <a:solidFill>
                <a:srgbClr val="FF0000"/>
              </a:solidFill>
              <a:latin typeface="Cordia New" panose="020B0304020202020204" pitchFamily="34" charset="-34"/>
              <a:cs typeface="Cordia New" panose="020B0304020202020204" pitchFamily="34" charset="-34"/>
            </a:endParaRPr>
          </a:p>
        </p:txBody>
      </p:sp>
      <p:pic>
        <p:nvPicPr>
          <p:cNvPr id="151" name="Google Shape;151;p18"/>
          <p:cNvPicPr preferRelativeResize="0"/>
          <p:nvPr/>
        </p:nvPicPr>
        <p:blipFill rotWithShape="1">
          <a:blip r:embed="rId3">
            <a:alphaModFix/>
          </a:blip>
          <a:srcRect/>
          <a:stretch/>
        </p:blipFill>
        <p:spPr>
          <a:xfrm>
            <a:off x="9774621" y="2097376"/>
            <a:ext cx="2417379" cy="19522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p:nvPr/>
        </p:nvSpPr>
        <p:spPr>
          <a:xfrm rot="5400000">
            <a:off x="8952071" y="3592023"/>
            <a:ext cx="1634140" cy="1871281"/>
          </a:xfrm>
          <a:prstGeom prst="uturnArrow">
            <a:avLst>
              <a:gd name="adj1" fmla="val 5263"/>
              <a:gd name="adj2" fmla="val 25000"/>
              <a:gd name="adj3" fmla="val 23000"/>
              <a:gd name="adj4" fmla="val 43012"/>
              <a:gd name="adj5" fmla="val 7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p:cNvSpPr/>
          <p:nvPr/>
        </p:nvSpPr>
        <p:spPr>
          <a:xfrm rot="5400000" flipH="1">
            <a:off x="9027988" y="2078630"/>
            <a:ext cx="1506355" cy="1847232"/>
          </a:xfrm>
          <a:prstGeom prst="uturnArrow">
            <a:avLst>
              <a:gd name="adj1" fmla="val 5263"/>
              <a:gd name="adj2" fmla="val 25000"/>
              <a:gd name="adj3" fmla="val 23000"/>
              <a:gd name="adj4" fmla="val 43012"/>
              <a:gd name="adj5" fmla="val 7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p:cNvSpPr/>
          <p:nvPr/>
        </p:nvSpPr>
        <p:spPr>
          <a:xfrm rot="-5400000" flipH="1">
            <a:off x="5548937" y="4385008"/>
            <a:ext cx="2592132" cy="1332966"/>
          </a:xfrm>
          <a:prstGeom prst="uturnArrow">
            <a:avLst>
              <a:gd name="adj1" fmla="val 5263"/>
              <a:gd name="adj2" fmla="val 25000"/>
              <a:gd name="adj3" fmla="val 23000"/>
              <a:gd name="adj4" fmla="val 43750"/>
              <a:gd name="adj5" fmla="val 7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5"/>
          <p:cNvSpPr/>
          <p:nvPr/>
        </p:nvSpPr>
        <p:spPr>
          <a:xfrm rot="-5400000">
            <a:off x="5172027" y="1600809"/>
            <a:ext cx="3166980" cy="1332966"/>
          </a:xfrm>
          <a:prstGeom prst="uturnArrow">
            <a:avLst>
              <a:gd name="adj1" fmla="val 5263"/>
              <a:gd name="adj2" fmla="val 25000"/>
              <a:gd name="adj3" fmla="val 23000"/>
              <a:gd name="adj4" fmla="val 43750"/>
              <a:gd name="adj5" fmla="val 7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p:cNvSpPr txBox="1">
            <a:spLocks noGrp="1"/>
          </p:cNvSpPr>
          <p:nvPr>
            <p:ph type="ctrTitle"/>
          </p:nvPr>
        </p:nvSpPr>
        <p:spPr>
          <a:xfrm>
            <a:off x="0" y="-102629"/>
            <a:ext cx="12192000" cy="784951"/>
          </a:xfrm>
          <a:prstGeom prst="rect">
            <a:avLst/>
          </a:prstGeom>
          <a:solidFill>
            <a:srgbClr val="0099FF"/>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959"/>
              <a:buFont typeface="Calibri"/>
              <a:buNone/>
            </a:pPr>
            <a:r>
              <a:rPr lang="en-US" sz="4400" b="1" dirty="0" err="1">
                <a:solidFill>
                  <a:schemeClr val="lt1"/>
                </a:solidFill>
                <a:latin typeface="Cordia New" panose="020B0304020202020204" pitchFamily="34" charset="-34"/>
                <a:cs typeface="Cordia New" panose="020B0304020202020204" pitchFamily="34" charset="-34"/>
              </a:rPr>
              <a:t>การเรียนรู้และประสบการณ์เผยแพร่ไปทั่วประเทศ</a:t>
            </a:r>
            <a:endParaRPr sz="4400" b="1" dirty="0">
              <a:solidFill>
                <a:schemeClr val="lt1"/>
              </a:solidFill>
              <a:latin typeface="Cordia New" panose="020B0304020202020204" pitchFamily="34" charset="-34"/>
              <a:cs typeface="Cordia New" panose="020B0304020202020204" pitchFamily="34" charset="-34"/>
            </a:endParaRPr>
          </a:p>
        </p:txBody>
      </p:sp>
      <p:pic>
        <p:nvPicPr>
          <p:cNvPr id="108" name="Google Shape;108;p15" descr="Thailand Map, Map of Thailand, Thailand Provinces Map"/>
          <p:cNvPicPr preferRelativeResize="0"/>
          <p:nvPr/>
        </p:nvPicPr>
        <p:blipFill rotWithShape="1">
          <a:blip r:embed="rId3">
            <a:alphaModFix/>
          </a:blip>
          <a:srcRect l="8409" t="5476" b="6428"/>
          <a:stretch/>
        </p:blipFill>
        <p:spPr>
          <a:xfrm>
            <a:off x="18007" y="796549"/>
            <a:ext cx="4472594" cy="6077217"/>
          </a:xfrm>
          <a:prstGeom prst="rect">
            <a:avLst/>
          </a:prstGeom>
          <a:noFill/>
          <a:ln>
            <a:noFill/>
          </a:ln>
        </p:spPr>
      </p:pic>
      <p:sp>
        <p:nvSpPr>
          <p:cNvPr id="109" name="Google Shape;109;p15"/>
          <p:cNvSpPr txBox="1"/>
          <p:nvPr/>
        </p:nvSpPr>
        <p:spPr>
          <a:xfrm>
            <a:off x="6183630" y="1433838"/>
            <a:ext cx="345865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err="1">
                <a:solidFill>
                  <a:srgbClr val="FF0000"/>
                </a:solidFill>
                <a:latin typeface="Calibri"/>
                <a:ea typeface="Calibri"/>
                <a:cs typeface="Calibri"/>
                <a:sym typeface="Calibri"/>
              </a:rPr>
              <a:t>บ้านขวัญเวียง</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เชียงใหม่</a:t>
            </a:r>
            <a:endParaRPr sz="2400" b="1" dirty="0">
              <a:solidFill>
                <a:srgbClr val="FF0000"/>
              </a:solidFill>
              <a:latin typeface="Calibri"/>
              <a:ea typeface="Calibri"/>
              <a:cs typeface="Calibri"/>
              <a:sym typeface="Calibri"/>
            </a:endParaRPr>
          </a:p>
          <a:p>
            <a:pPr marL="0" marR="0" lvl="0" indent="0" algn="ctr" rtl="0">
              <a:spcBef>
                <a:spcPts val="0"/>
              </a:spcBef>
              <a:spcAft>
                <a:spcPts val="0"/>
              </a:spcAft>
              <a:buNone/>
            </a:pPr>
            <a:r>
              <a:rPr lang="en-US" sz="2000" dirty="0">
                <a:solidFill>
                  <a:srgbClr val="0070C0"/>
                </a:solidFill>
                <a:latin typeface="Calibri"/>
                <a:ea typeface="Calibri"/>
                <a:cs typeface="Calibri"/>
                <a:sym typeface="Calibri"/>
              </a:rPr>
              <a:t>Kwan </a:t>
            </a:r>
            <a:r>
              <a:rPr lang="en-US" sz="2000" dirty="0" err="1">
                <a:solidFill>
                  <a:srgbClr val="0070C0"/>
                </a:solidFill>
                <a:latin typeface="Calibri"/>
                <a:ea typeface="Calibri"/>
                <a:cs typeface="Calibri"/>
                <a:sym typeface="Calibri"/>
              </a:rPr>
              <a:t>Wieng</a:t>
            </a:r>
            <a:r>
              <a:rPr lang="en-US" sz="2000" dirty="0">
                <a:solidFill>
                  <a:srgbClr val="0070C0"/>
                </a:solidFill>
                <a:latin typeface="Calibri"/>
                <a:ea typeface="Calibri"/>
                <a:cs typeface="Calibri"/>
                <a:sym typeface="Calibri"/>
              </a:rPr>
              <a:t>, Chiang Mai</a:t>
            </a:r>
            <a:endParaRPr dirty="0"/>
          </a:p>
        </p:txBody>
      </p:sp>
      <p:sp>
        <p:nvSpPr>
          <p:cNvPr id="110" name="Google Shape;110;p15"/>
          <p:cNvSpPr txBox="1"/>
          <p:nvPr/>
        </p:nvSpPr>
        <p:spPr>
          <a:xfrm>
            <a:off x="7072442" y="4566360"/>
            <a:ext cx="211258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err="1">
                <a:solidFill>
                  <a:srgbClr val="FF0000"/>
                </a:solidFill>
                <a:latin typeface="Calibri"/>
                <a:ea typeface="Calibri"/>
                <a:cs typeface="Calibri"/>
                <a:sym typeface="Calibri"/>
              </a:rPr>
              <a:t>เกาะสมุย</a:t>
            </a:r>
            <a:endParaRPr sz="2400" dirty="0"/>
          </a:p>
          <a:p>
            <a:pPr marL="0" marR="0" lvl="0" indent="0" algn="ctr" rtl="0">
              <a:spcBef>
                <a:spcPts val="0"/>
              </a:spcBef>
              <a:spcAft>
                <a:spcPts val="0"/>
              </a:spcAft>
              <a:buNone/>
            </a:pPr>
            <a:r>
              <a:rPr lang="en-US" sz="2000" dirty="0" err="1">
                <a:solidFill>
                  <a:srgbClr val="0070C0"/>
                </a:solidFill>
                <a:latin typeface="Calibri"/>
                <a:ea typeface="Calibri"/>
                <a:cs typeface="Calibri"/>
                <a:sym typeface="Calibri"/>
              </a:rPr>
              <a:t>Ko</a:t>
            </a:r>
            <a:r>
              <a:rPr lang="en-US" sz="2000" dirty="0">
                <a:solidFill>
                  <a:srgbClr val="0070C0"/>
                </a:solidFill>
                <a:latin typeface="Calibri"/>
                <a:ea typeface="Calibri"/>
                <a:cs typeface="Calibri"/>
                <a:sym typeface="Calibri"/>
              </a:rPr>
              <a:t> Samui</a:t>
            </a:r>
            <a:endParaRPr dirty="0"/>
          </a:p>
        </p:txBody>
      </p:sp>
      <p:sp>
        <p:nvSpPr>
          <p:cNvPr id="111" name="Google Shape;111;p15"/>
          <p:cNvSpPr txBox="1"/>
          <p:nvPr/>
        </p:nvSpPr>
        <p:spPr>
          <a:xfrm>
            <a:off x="6620546" y="5635323"/>
            <a:ext cx="345361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err="1">
                <a:solidFill>
                  <a:srgbClr val="FF0000"/>
                </a:solidFill>
                <a:latin typeface="Calibri"/>
                <a:ea typeface="Calibri"/>
                <a:cs typeface="Calibri"/>
                <a:sym typeface="Calibri"/>
              </a:rPr>
              <a:t>ลัดดา</a:t>
            </a:r>
            <a:r>
              <a:rPr lang="en-US" sz="2400" b="1" dirty="0">
                <a:solidFill>
                  <a:srgbClr val="FF0000"/>
                </a:solidFill>
                <a:latin typeface="Calibri"/>
                <a:ea typeface="Calibri"/>
                <a:cs typeface="Calibri"/>
                <a:sym typeface="Calibri"/>
              </a:rPr>
              <a:t> </a:t>
            </a:r>
            <a:r>
              <a:rPr lang="en-US" sz="2400" b="1" dirty="0" err="1">
                <a:solidFill>
                  <a:srgbClr val="FF0000"/>
                </a:solidFill>
                <a:latin typeface="Calibri"/>
                <a:ea typeface="Calibri"/>
                <a:cs typeface="Calibri"/>
                <a:sym typeface="Calibri"/>
              </a:rPr>
              <a:t>หาดใหญ่</a:t>
            </a:r>
            <a:endParaRPr sz="2400" b="1" dirty="0">
              <a:solidFill>
                <a:srgbClr val="FF0000"/>
              </a:solidFill>
              <a:latin typeface="Calibri"/>
              <a:ea typeface="Calibri"/>
              <a:cs typeface="Calibri"/>
              <a:sym typeface="Calibri"/>
            </a:endParaRPr>
          </a:p>
          <a:p>
            <a:pPr marL="0" marR="0" lvl="0" indent="0" algn="ctr" rtl="0">
              <a:spcBef>
                <a:spcPts val="0"/>
              </a:spcBef>
              <a:spcAft>
                <a:spcPts val="0"/>
              </a:spcAft>
              <a:buNone/>
            </a:pPr>
            <a:r>
              <a:rPr lang="en-US" sz="2000" dirty="0">
                <a:solidFill>
                  <a:srgbClr val="0070C0"/>
                </a:solidFill>
                <a:latin typeface="Calibri"/>
                <a:ea typeface="Calibri"/>
                <a:cs typeface="Calibri"/>
                <a:sym typeface="Calibri"/>
              </a:rPr>
              <a:t>Ladda, Hat Yai</a:t>
            </a:r>
            <a:endParaRPr sz="2000" dirty="0">
              <a:solidFill>
                <a:srgbClr val="FF0000"/>
              </a:solidFill>
              <a:latin typeface="Calibri"/>
              <a:ea typeface="Calibri"/>
              <a:cs typeface="Calibri"/>
              <a:sym typeface="Calibri"/>
            </a:endParaRPr>
          </a:p>
        </p:txBody>
      </p:sp>
      <p:sp>
        <p:nvSpPr>
          <p:cNvPr id="112" name="Google Shape;112;p15"/>
          <p:cNvSpPr txBox="1"/>
          <p:nvPr/>
        </p:nvSpPr>
        <p:spPr>
          <a:xfrm>
            <a:off x="7159384" y="683803"/>
            <a:ext cx="452286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0000"/>
                </a:solidFill>
                <a:latin typeface="Calibri"/>
                <a:ea typeface="Calibri"/>
                <a:cs typeface="Calibri"/>
                <a:sym typeface="Calibri"/>
              </a:rPr>
              <a:t> </a:t>
            </a:r>
            <a:r>
              <a:rPr lang="en-US" sz="2800" b="1">
                <a:solidFill>
                  <a:srgbClr val="FF0000"/>
                </a:solidFill>
                <a:latin typeface="Calibri"/>
                <a:ea typeface="Calibri"/>
                <a:cs typeface="Calibri"/>
                <a:sym typeface="Calibri"/>
              </a:rPr>
              <a:t>เชียงราย …</a:t>
            </a:r>
            <a:r>
              <a:rPr lang="en-US" sz="3200">
                <a:solidFill>
                  <a:srgbClr val="FF0000"/>
                </a:solidFill>
                <a:latin typeface="Calibri"/>
                <a:ea typeface="Calibri"/>
                <a:cs typeface="Calibri"/>
                <a:sym typeface="Calibri"/>
              </a:rPr>
              <a:t> </a:t>
            </a:r>
            <a:r>
              <a:rPr lang="en-US" sz="2000">
                <a:solidFill>
                  <a:srgbClr val="0070C0"/>
                </a:solidFill>
                <a:latin typeface="Calibri"/>
                <a:ea typeface="Calibri"/>
                <a:cs typeface="Calibri"/>
                <a:sym typeface="Calibri"/>
              </a:rPr>
              <a:t>Chiang Rai</a:t>
            </a:r>
            <a:endParaRPr/>
          </a:p>
        </p:txBody>
      </p:sp>
      <p:pic>
        <p:nvPicPr>
          <p:cNvPr id="113" name="Google Shape;113;p15" descr="Heart Shape PNG Clipart - Best WEB Clipart"/>
          <p:cNvPicPr preferRelativeResize="0"/>
          <p:nvPr/>
        </p:nvPicPr>
        <p:blipFill rotWithShape="1">
          <a:blip r:embed="rId4">
            <a:alphaModFix/>
          </a:blip>
          <a:srcRect/>
          <a:stretch/>
        </p:blipFill>
        <p:spPr>
          <a:xfrm>
            <a:off x="7187089" y="2917206"/>
            <a:ext cx="1813839" cy="1651751"/>
          </a:xfrm>
          <a:prstGeom prst="rect">
            <a:avLst/>
          </a:prstGeom>
          <a:noFill/>
          <a:ln>
            <a:noFill/>
          </a:ln>
        </p:spPr>
      </p:pic>
      <p:sp>
        <p:nvSpPr>
          <p:cNvPr id="114" name="Google Shape;114;p15"/>
          <p:cNvSpPr txBox="1"/>
          <p:nvPr/>
        </p:nvSpPr>
        <p:spPr>
          <a:xfrm>
            <a:off x="7327407" y="3170650"/>
            <a:ext cx="1841904"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err="1">
                <a:solidFill>
                  <a:schemeClr val="lt1"/>
                </a:solidFill>
                <a:latin typeface="Calibri"/>
                <a:ea typeface="Calibri"/>
                <a:cs typeface="Calibri"/>
                <a:sym typeface="Calibri"/>
              </a:rPr>
              <a:t>เทพลีลา</a:t>
            </a:r>
            <a:endParaRPr sz="24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lt1"/>
                </a:solidFill>
                <a:latin typeface="Calibri"/>
                <a:ea typeface="Calibri"/>
                <a:cs typeface="Calibri"/>
                <a:sym typeface="Calibri"/>
              </a:rPr>
              <a:t>       Thepleela</a:t>
            </a:r>
            <a:endParaRPr dirty="0"/>
          </a:p>
        </p:txBody>
      </p:sp>
      <p:sp>
        <p:nvSpPr>
          <p:cNvPr id="115" name="Google Shape;115;p15"/>
          <p:cNvSpPr/>
          <p:nvPr/>
        </p:nvSpPr>
        <p:spPr>
          <a:xfrm>
            <a:off x="817436" y="5830434"/>
            <a:ext cx="708338" cy="693975"/>
          </a:xfrm>
          <a:prstGeom prst="ellipse">
            <a:avLst/>
          </a:prstGeom>
          <a:no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5"/>
          <p:cNvSpPr/>
          <p:nvPr/>
        </p:nvSpPr>
        <p:spPr>
          <a:xfrm>
            <a:off x="1354276" y="847571"/>
            <a:ext cx="708338" cy="731761"/>
          </a:xfrm>
          <a:prstGeom prst="ellipse">
            <a:avLst/>
          </a:prstGeom>
          <a:no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5"/>
          <p:cNvSpPr/>
          <p:nvPr/>
        </p:nvSpPr>
        <p:spPr>
          <a:xfrm>
            <a:off x="975536" y="4866961"/>
            <a:ext cx="708338" cy="693975"/>
          </a:xfrm>
          <a:prstGeom prst="ellipse">
            <a:avLst/>
          </a:prstGeom>
          <a:no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p:nvPr/>
        </p:nvSpPr>
        <p:spPr>
          <a:xfrm>
            <a:off x="665852" y="1299259"/>
            <a:ext cx="708338" cy="693975"/>
          </a:xfrm>
          <a:prstGeom prst="ellipse">
            <a:avLst/>
          </a:prstGeom>
          <a:no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5"/>
          <p:cNvSpPr txBox="1"/>
          <p:nvPr/>
        </p:nvSpPr>
        <p:spPr>
          <a:xfrm rot="-5400000">
            <a:off x="2822078" y="3623168"/>
            <a:ext cx="4642827" cy="461665"/>
          </a:xfrm>
          <a:prstGeom prst="rect">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  Support from the National Office</a:t>
            </a:r>
            <a:endParaRPr/>
          </a:p>
        </p:txBody>
      </p:sp>
      <p:sp>
        <p:nvSpPr>
          <p:cNvPr id="120" name="Google Shape;120;p15"/>
          <p:cNvSpPr/>
          <p:nvPr/>
        </p:nvSpPr>
        <p:spPr>
          <a:xfrm>
            <a:off x="5502729" y="2677886"/>
            <a:ext cx="417921" cy="239320"/>
          </a:xfrm>
          <a:prstGeom prst="rightArrow">
            <a:avLst>
              <a:gd name="adj1" fmla="val 50000"/>
              <a:gd name="adj2" fmla="val 50000"/>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sp>
        <p:nvSpPr>
          <p:cNvPr id="121" name="Google Shape;121;p15"/>
          <p:cNvSpPr/>
          <p:nvPr/>
        </p:nvSpPr>
        <p:spPr>
          <a:xfrm>
            <a:off x="5524499" y="3891644"/>
            <a:ext cx="417921" cy="239320"/>
          </a:xfrm>
          <a:prstGeom prst="rightArrow">
            <a:avLst>
              <a:gd name="adj1" fmla="val 50000"/>
              <a:gd name="adj2" fmla="val 50000"/>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sp>
        <p:nvSpPr>
          <p:cNvPr id="122" name="Google Shape;122;p15"/>
          <p:cNvSpPr/>
          <p:nvPr/>
        </p:nvSpPr>
        <p:spPr>
          <a:xfrm>
            <a:off x="5546270" y="5203373"/>
            <a:ext cx="417921" cy="239320"/>
          </a:xfrm>
          <a:prstGeom prst="rightArrow">
            <a:avLst>
              <a:gd name="adj1" fmla="val 50000"/>
              <a:gd name="adj2" fmla="val 50000"/>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sp>
        <p:nvSpPr>
          <p:cNvPr id="123" name="Google Shape;123;p15"/>
          <p:cNvSpPr/>
          <p:nvPr/>
        </p:nvSpPr>
        <p:spPr>
          <a:xfrm>
            <a:off x="1173192" y="3295290"/>
            <a:ext cx="855838" cy="750861"/>
          </a:xfrm>
          <a:prstGeom prst="hear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5"/>
          <p:cNvSpPr txBox="1"/>
          <p:nvPr/>
        </p:nvSpPr>
        <p:spPr>
          <a:xfrm>
            <a:off x="6349122" y="2340319"/>
            <a:ext cx="309871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err="1">
                <a:solidFill>
                  <a:srgbClr val="FF0000"/>
                </a:solidFill>
                <a:latin typeface="Calibri"/>
                <a:ea typeface="Calibri"/>
                <a:cs typeface="Calibri"/>
                <a:sym typeface="Calibri"/>
              </a:rPr>
              <a:t>ปทุมธานี</a:t>
            </a:r>
            <a:r>
              <a:rPr lang="en-US" sz="2400" b="1" dirty="0">
                <a:solidFill>
                  <a:srgbClr val="FF0000"/>
                </a:solidFill>
                <a:latin typeface="Calibri"/>
                <a:ea typeface="Calibri"/>
                <a:cs typeface="Calibri"/>
                <a:sym typeface="Calibri"/>
              </a:rPr>
              <a:t> </a:t>
            </a:r>
            <a:r>
              <a:rPr lang="en-US" sz="2000" dirty="0" err="1">
                <a:solidFill>
                  <a:srgbClr val="0070C0"/>
                </a:solidFill>
                <a:latin typeface="Calibri"/>
                <a:ea typeface="Calibri"/>
                <a:cs typeface="Calibri"/>
                <a:sym typeface="Calibri"/>
              </a:rPr>
              <a:t>Patum</a:t>
            </a:r>
            <a:r>
              <a:rPr lang="en-US" sz="2000" dirty="0">
                <a:solidFill>
                  <a:srgbClr val="0070C0"/>
                </a:solidFill>
                <a:latin typeface="Calibri"/>
                <a:ea typeface="Calibri"/>
                <a:cs typeface="Calibri"/>
                <a:sym typeface="Calibri"/>
              </a:rPr>
              <a:t> Thani</a:t>
            </a:r>
            <a:endParaRPr dirty="0"/>
          </a:p>
        </p:txBody>
      </p:sp>
      <p:sp>
        <p:nvSpPr>
          <p:cNvPr id="125" name="Google Shape;125;p15"/>
          <p:cNvSpPr/>
          <p:nvPr/>
        </p:nvSpPr>
        <p:spPr>
          <a:xfrm rot="5400000" flipH="1">
            <a:off x="8743870" y="1558026"/>
            <a:ext cx="2537048" cy="1847232"/>
          </a:xfrm>
          <a:prstGeom prst="uturnArrow">
            <a:avLst>
              <a:gd name="adj1" fmla="val 5263"/>
              <a:gd name="adj2" fmla="val 25000"/>
              <a:gd name="adj3" fmla="val 23000"/>
              <a:gd name="adj4" fmla="val 43012"/>
              <a:gd name="adj5" fmla="val 7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5"/>
          <p:cNvSpPr/>
          <p:nvPr/>
        </p:nvSpPr>
        <p:spPr>
          <a:xfrm>
            <a:off x="1117800" y="2917857"/>
            <a:ext cx="708338" cy="693975"/>
          </a:xfrm>
          <a:prstGeom prst="ellipse">
            <a:avLst/>
          </a:prstGeom>
          <a:no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77CC-509F-D949-AF77-E81D2E152B66}"/>
              </a:ext>
            </a:extLst>
          </p:cNvPr>
          <p:cNvSpPr>
            <a:spLocks noGrp="1"/>
          </p:cNvSpPr>
          <p:nvPr>
            <p:ph type="ctrTitle"/>
          </p:nvPr>
        </p:nvSpPr>
        <p:spPr>
          <a:xfrm>
            <a:off x="0" y="-3"/>
            <a:ext cx="12192000" cy="838203"/>
          </a:xfrm>
          <a:solidFill>
            <a:srgbClr val="0099FF"/>
          </a:solidFill>
        </p:spPr>
        <p:txBody>
          <a:bodyPr>
            <a:normAutofit/>
          </a:bodyPr>
          <a:lstStyle/>
          <a:p>
            <a:r>
              <a:rPr lang="th-TH" sz="4400" b="1" dirty="0">
                <a:solidFill>
                  <a:schemeClr val="bg1"/>
                </a:solidFill>
                <a:cs typeface="+mn-cs"/>
              </a:rPr>
              <a:t>ขั้นตอนของการพัฒนาทีม </a:t>
            </a:r>
            <a:r>
              <a:rPr lang="en-US" sz="4400" b="1" dirty="0">
                <a:solidFill>
                  <a:schemeClr val="bg1"/>
                </a:solidFill>
              </a:rPr>
              <a:t>- </a:t>
            </a:r>
            <a:r>
              <a:rPr lang="en-US" sz="2400" b="1" dirty="0">
                <a:solidFill>
                  <a:schemeClr val="bg1"/>
                </a:solidFill>
              </a:rPr>
              <a:t>Stages of Team Development</a:t>
            </a:r>
          </a:p>
        </p:txBody>
      </p:sp>
      <p:pic>
        <p:nvPicPr>
          <p:cNvPr id="1026" name="Picture 2" descr="The five stages of team development in a graph: forming, storming, norming, performing, and adjourning.">
            <a:extLst>
              <a:ext uri="{FF2B5EF4-FFF2-40B4-BE49-F238E27FC236}">
                <a16:creationId xmlns:a16="http://schemas.microsoft.com/office/drawing/2014/main" id="{67258784-3456-0E44-9D44-51B0C7DA2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9446" r="7339" b="6608"/>
          <a:stretch/>
        </p:blipFill>
        <p:spPr bwMode="auto">
          <a:xfrm>
            <a:off x="733096" y="1587938"/>
            <a:ext cx="8828690" cy="50064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64E7D26-E467-8946-B81E-4B87317C9C29}"/>
              </a:ext>
            </a:extLst>
          </p:cNvPr>
          <p:cNvCxnSpPr/>
          <p:nvPr/>
        </p:nvCxnSpPr>
        <p:spPr>
          <a:xfrm>
            <a:off x="8991226" y="3563007"/>
            <a:ext cx="867104" cy="10562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480855-ED97-5E45-BEC9-24D4C0170EC3}"/>
              </a:ext>
            </a:extLst>
          </p:cNvPr>
          <p:cNvSpPr txBox="1"/>
          <p:nvPr/>
        </p:nvSpPr>
        <p:spPr>
          <a:xfrm>
            <a:off x="9217945" y="4786724"/>
            <a:ext cx="2974055" cy="1077218"/>
          </a:xfrm>
          <a:prstGeom prst="rect">
            <a:avLst/>
          </a:prstGeom>
          <a:noFill/>
        </p:spPr>
        <p:txBody>
          <a:bodyPr wrap="square" rtlCol="0">
            <a:spAutoFit/>
          </a:bodyPr>
          <a:lstStyle/>
          <a:p>
            <a:r>
              <a:rPr lang="en-US" sz="4000" b="1" dirty="0">
                <a:solidFill>
                  <a:srgbClr val="0070C0"/>
                </a:solidFill>
                <a:latin typeface="Cordia New" panose="020B0304020202020204" pitchFamily="34" charset="-34"/>
                <a:cs typeface="Cordia New" panose="020B0304020202020204" pitchFamily="34" charset="-34"/>
              </a:rPr>
              <a:t>6</a:t>
            </a:r>
            <a:r>
              <a:rPr lang="en-US" sz="4000" b="1" dirty="0">
                <a:solidFill>
                  <a:srgbClr val="0070C0"/>
                </a:solidFill>
                <a:cs typeface="+mn-cs"/>
              </a:rPr>
              <a:t> </a:t>
            </a:r>
            <a:r>
              <a:rPr lang="th-TH" sz="4000" b="1" dirty="0">
                <a:solidFill>
                  <a:srgbClr val="0070C0"/>
                </a:solidFill>
                <a:cs typeface="+mn-cs"/>
              </a:rPr>
              <a:t>ขั้นตอนถัดไป</a:t>
            </a:r>
          </a:p>
          <a:p>
            <a:r>
              <a:rPr lang="en-US" sz="2400" b="1" dirty="0"/>
              <a:t>       Next Steps !!!</a:t>
            </a:r>
          </a:p>
        </p:txBody>
      </p:sp>
      <p:pic>
        <p:nvPicPr>
          <p:cNvPr id="19" name="Picture 2" descr="apple tree">
            <a:extLst>
              <a:ext uri="{FF2B5EF4-FFF2-40B4-BE49-F238E27FC236}">
                <a16:creationId xmlns:a16="http://schemas.microsoft.com/office/drawing/2014/main" id="{31D34FCE-F6D8-E743-BE86-C46655CFB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51"/>
          <a:stretch/>
        </p:blipFill>
        <p:spPr bwMode="auto">
          <a:xfrm>
            <a:off x="6959469" y="978510"/>
            <a:ext cx="990659" cy="1218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B7421D-7E40-EC48-82BC-DA574E9303B9}"/>
              </a:ext>
            </a:extLst>
          </p:cNvPr>
          <p:cNvSpPr txBox="1"/>
          <p:nvPr/>
        </p:nvSpPr>
        <p:spPr>
          <a:xfrm>
            <a:off x="3783727" y="5265692"/>
            <a:ext cx="5137674" cy="707886"/>
          </a:xfrm>
          <a:prstGeom prst="rect">
            <a:avLst/>
          </a:prstGeom>
          <a:solidFill>
            <a:schemeClr val="bg1"/>
          </a:solidFill>
        </p:spPr>
        <p:txBody>
          <a:bodyPr wrap="square" rtlCol="0">
            <a:spAutoFit/>
          </a:bodyPr>
          <a:lstStyle/>
          <a:p>
            <a:r>
              <a:rPr lang="en-US" sz="4000" b="1" dirty="0">
                <a:solidFill>
                  <a:srgbClr val="0070C0"/>
                </a:solidFill>
                <a:latin typeface="Cordia New" panose="020B0304020202020204" pitchFamily="34" charset="-34"/>
                <a:cs typeface="Cordia New" panose="020B0304020202020204" pitchFamily="34" charset="-34"/>
              </a:rPr>
              <a:t>2</a:t>
            </a:r>
            <a:r>
              <a:rPr lang="th-TH" sz="4000" b="1" dirty="0">
                <a:solidFill>
                  <a:srgbClr val="0070C0"/>
                </a:solidFill>
                <a:latin typeface="Cordia New" panose="020B0304020202020204" pitchFamily="34" charset="-34"/>
                <a:cs typeface="Cordia New" panose="020B0304020202020204" pitchFamily="34" charset="-34"/>
              </a:rPr>
              <a:t> พายุ</a:t>
            </a:r>
            <a:r>
              <a:rPr lang="en-US" sz="4000" b="1" dirty="0">
                <a:solidFill>
                  <a:srgbClr val="0070C0"/>
                </a:solidFill>
                <a:latin typeface="Cordia New" panose="020B0304020202020204" pitchFamily="34" charset="-34"/>
                <a:cs typeface="Cordia New" panose="020B0304020202020204" pitchFamily="34" charset="-34"/>
              </a:rPr>
              <a:t> (</a:t>
            </a:r>
            <a:r>
              <a:rPr lang="th-TH" sz="4000" b="1" dirty="0">
                <a:solidFill>
                  <a:srgbClr val="0070C0"/>
                </a:solidFill>
                <a:latin typeface="Cordia New" panose="020B0304020202020204" pitchFamily="34" charset="-34"/>
                <a:cs typeface="Cordia New" panose="020B0304020202020204" pitchFamily="34" charset="-34"/>
              </a:rPr>
              <a:t>การระดมความคิด</a:t>
            </a:r>
            <a:r>
              <a:rPr lang="en-US" sz="4000" b="1" dirty="0">
                <a:solidFill>
                  <a:srgbClr val="0070C0"/>
                </a:solidFill>
                <a:latin typeface="Cordia New" panose="020B0304020202020204" pitchFamily="34" charset="-34"/>
                <a:cs typeface="Cordia New" panose="020B0304020202020204" pitchFamily="34" charset="-34"/>
              </a:rPr>
              <a:t>)</a:t>
            </a:r>
            <a:r>
              <a:rPr lang="en-US" sz="4000" dirty="0">
                <a:solidFill>
                  <a:srgbClr val="0070C0"/>
                </a:solidFill>
                <a:latin typeface="Cordia New" panose="020B0304020202020204" pitchFamily="34" charset="-34"/>
                <a:cs typeface="Cordia New" panose="020B0304020202020204" pitchFamily="34" charset="-34"/>
              </a:rPr>
              <a:t> </a:t>
            </a:r>
          </a:p>
        </p:txBody>
      </p:sp>
      <p:sp>
        <p:nvSpPr>
          <p:cNvPr id="4" name="TextBox 3">
            <a:extLst>
              <a:ext uri="{FF2B5EF4-FFF2-40B4-BE49-F238E27FC236}">
                <a16:creationId xmlns:a16="http://schemas.microsoft.com/office/drawing/2014/main" id="{8A8FFA98-3E98-3D4A-A772-0947B3CD029D}"/>
              </a:ext>
            </a:extLst>
          </p:cNvPr>
          <p:cNvSpPr txBox="1"/>
          <p:nvPr/>
        </p:nvSpPr>
        <p:spPr>
          <a:xfrm>
            <a:off x="1529245" y="3216165"/>
            <a:ext cx="2414444" cy="923330"/>
          </a:xfrm>
          <a:prstGeom prst="rect">
            <a:avLst/>
          </a:prstGeom>
          <a:noFill/>
        </p:spPr>
        <p:txBody>
          <a:bodyPr wrap="none" rtlCol="0">
            <a:spAutoFit/>
          </a:bodyPr>
          <a:lstStyle/>
          <a:p>
            <a:r>
              <a:rPr lang="en-US" sz="4000" b="1" dirty="0">
                <a:solidFill>
                  <a:srgbClr val="0070C0"/>
                </a:solidFill>
                <a:latin typeface="Cordia New" panose="020B0304020202020204" pitchFamily="34" charset="-34"/>
                <a:cs typeface="Cordia New" panose="020B0304020202020204" pitchFamily="34" charset="-34"/>
              </a:rPr>
              <a:t>1 </a:t>
            </a:r>
            <a:r>
              <a:rPr lang="th-TH" sz="4000" b="1" dirty="0">
                <a:solidFill>
                  <a:srgbClr val="0070C0"/>
                </a:solidFill>
                <a:cs typeface="+mn-cs"/>
              </a:rPr>
              <a:t>การก่อตั้งขึ้น</a:t>
            </a:r>
            <a:endParaRPr lang="en-US" sz="4000" b="1" dirty="0">
              <a:solidFill>
                <a:srgbClr val="0070C0"/>
              </a:solidFill>
              <a:cs typeface="+mn-cs"/>
            </a:endParaRPr>
          </a:p>
          <a:p>
            <a:endParaRPr lang="en-US" dirty="0"/>
          </a:p>
        </p:txBody>
      </p:sp>
      <p:sp>
        <p:nvSpPr>
          <p:cNvPr id="5" name="Rectangle 4">
            <a:extLst>
              <a:ext uri="{FF2B5EF4-FFF2-40B4-BE49-F238E27FC236}">
                <a16:creationId xmlns:a16="http://schemas.microsoft.com/office/drawing/2014/main" id="{85159DB1-23C3-FE46-A22A-C1ECA5715FBE}"/>
              </a:ext>
            </a:extLst>
          </p:cNvPr>
          <p:cNvSpPr/>
          <p:nvPr/>
        </p:nvSpPr>
        <p:spPr>
          <a:xfrm>
            <a:off x="4943533" y="3055144"/>
            <a:ext cx="2178802" cy="707886"/>
          </a:xfrm>
          <a:prstGeom prst="rect">
            <a:avLst/>
          </a:prstGeom>
          <a:solidFill>
            <a:schemeClr val="bg1"/>
          </a:solidFill>
        </p:spPr>
        <p:txBody>
          <a:bodyPr wrap="none">
            <a:spAutoFit/>
          </a:bodyPr>
          <a:lstStyle/>
          <a:p>
            <a:pPr algn="thaiDist">
              <a:spcAft>
                <a:spcPts val="0"/>
              </a:spcAft>
            </a:pPr>
            <a:r>
              <a:rPr lang="en-US" sz="4000" b="1" dirty="0">
                <a:solidFill>
                  <a:srgbClr val="0070C0"/>
                </a:solidFill>
                <a:latin typeface="Angsana New" panose="02020603050405020304" pitchFamily="18" charset="-34"/>
                <a:ea typeface="Calibri" panose="020F0502020204030204" pitchFamily="34" charset="0"/>
                <a:cs typeface="+mn-cs"/>
              </a:rPr>
              <a:t>3 </a:t>
            </a:r>
            <a:r>
              <a:rPr lang="th-TH" sz="4000" b="1" dirty="0">
                <a:solidFill>
                  <a:srgbClr val="0070C0"/>
                </a:solidFill>
                <a:latin typeface="Angsana New" panose="02020603050405020304" pitchFamily="18" charset="-34"/>
                <a:ea typeface="Calibri" panose="020F0502020204030204" pitchFamily="34" charset="0"/>
                <a:cs typeface="+mn-cs"/>
              </a:rPr>
              <a:t>บรรทัดฐาน</a:t>
            </a:r>
            <a:endParaRPr lang="en-US" sz="4000" dirty="0">
              <a:solidFill>
                <a:srgbClr val="0070C0"/>
              </a:solidFill>
              <a:effectLst/>
              <a:latin typeface="Calibri" panose="020F0502020204030204" pitchFamily="34" charset="0"/>
              <a:ea typeface="Calibri" panose="020F0502020204030204" pitchFamily="34" charset="0"/>
              <a:cs typeface="+mn-cs"/>
            </a:endParaRPr>
          </a:p>
        </p:txBody>
      </p:sp>
      <p:sp>
        <p:nvSpPr>
          <p:cNvPr id="6" name="Rectangle 5">
            <a:extLst>
              <a:ext uri="{FF2B5EF4-FFF2-40B4-BE49-F238E27FC236}">
                <a16:creationId xmlns:a16="http://schemas.microsoft.com/office/drawing/2014/main" id="{BF89FC58-5F80-A14B-8531-45B2F99D77F3}"/>
              </a:ext>
            </a:extLst>
          </p:cNvPr>
          <p:cNvSpPr/>
          <p:nvPr/>
        </p:nvSpPr>
        <p:spPr>
          <a:xfrm>
            <a:off x="5008723" y="1336697"/>
            <a:ext cx="2016899" cy="707886"/>
          </a:xfrm>
          <a:prstGeom prst="rect">
            <a:avLst/>
          </a:prstGeom>
        </p:spPr>
        <p:txBody>
          <a:bodyPr wrap="none">
            <a:spAutoFit/>
          </a:bodyPr>
          <a:lstStyle/>
          <a:p>
            <a:pPr algn="thaiDist">
              <a:spcAft>
                <a:spcPts val="0"/>
              </a:spcAft>
            </a:pPr>
            <a:r>
              <a:rPr lang="en-US" sz="4000" b="1" dirty="0">
                <a:solidFill>
                  <a:srgbClr val="0070C0"/>
                </a:solidFill>
                <a:latin typeface="Angsana New" panose="02020603050405020304" pitchFamily="18" charset="-34"/>
                <a:ea typeface="Calibri" panose="020F0502020204030204" pitchFamily="34" charset="0"/>
                <a:cs typeface="+mn-cs"/>
              </a:rPr>
              <a:t>4 </a:t>
            </a:r>
            <a:r>
              <a:rPr lang="th-TH" sz="4000" b="1" dirty="0">
                <a:solidFill>
                  <a:srgbClr val="0070C0"/>
                </a:solidFill>
                <a:latin typeface="Angsana New" panose="02020603050405020304" pitchFamily="18" charset="-34"/>
                <a:ea typeface="Calibri" panose="020F0502020204030204" pitchFamily="34" charset="0"/>
                <a:cs typeface="+mn-cs"/>
              </a:rPr>
              <a:t>การปฏิบัติ</a:t>
            </a:r>
            <a:endParaRPr lang="en-US" sz="4000" dirty="0">
              <a:solidFill>
                <a:srgbClr val="0070C0"/>
              </a:solidFill>
              <a:effectLst/>
              <a:latin typeface="Calibri" panose="020F0502020204030204" pitchFamily="34" charset="0"/>
              <a:ea typeface="Calibri" panose="020F0502020204030204" pitchFamily="34" charset="0"/>
              <a:cs typeface="+mn-cs"/>
            </a:endParaRPr>
          </a:p>
        </p:txBody>
      </p:sp>
      <p:sp>
        <p:nvSpPr>
          <p:cNvPr id="7" name="Rectangle 6">
            <a:extLst>
              <a:ext uri="{FF2B5EF4-FFF2-40B4-BE49-F238E27FC236}">
                <a16:creationId xmlns:a16="http://schemas.microsoft.com/office/drawing/2014/main" id="{BB1DF4F9-515C-ED40-8A8B-21EFB43A2094}"/>
              </a:ext>
            </a:extLst>
          </p:cNvPr>
          <p:cNvSpPr/>
          <p:nvPr/>
        </p:nvSpPr>
        <p:spPr>
          <a:xfrm>
            <a:off x="8643041" y="2282628"/>
            <a:ext cx="3121367" cy="707886"/>
          </a:xfrm>
          <a:prstGeom prst="rect">
            <a:avLst/>
          </a:prstGeom>
          <a:solidFill>
            <a:schemeClr val="bg1"/>
          </a:solidFill>
        </p:spPr>
        <p:txBody>
          <a:bodyPr wrap="none">
            <a:spAutoFit/>
          </a:bodyPr>
          <a:lstStyle/>
          <a:p>
            <a:r>
              <a:rPr lang="en-US" sz="4000" b="1" dirty="0">
                <a:solidFill>
                  <a:srgbClr val="0070C0"/>
                </a:solidFill>
                <a:latin typeface="Angsana New" panose="02020603050405020304" pitchFamily="18" charset="-34"/>
                <a:ea typeface="Calibri" panose="020F0502020204030204" pitchFamily="34" charset="0"/>
                <a:cs typeface="+mn-cs"/>
              </a:rPr>
              <a:t>5 </a:t>
            </a:r>
            <a:r>
              <a:rPr lang="th-TH" sz="4000" b="1" dirty="0">
                <a:solidFill>
                  <a:srgbClr val="0070C0"/>
                </a:solidFill>
                <a:latin typeface="Angsana New" panose="02020603050405020304" pitchFamily="18" charset="-34"/>
                <a:ea typeface="Calibri" panose="020F0502020204030204" pitchFamily="34" charset="0"/>
                <a:cs typeface="+mn-cs"/>
              </a:rPr>
              <a:t>การเปลี่ยนแปลง</a:t>
            </a:r>
            <a:r>
              <a:rPr lang="en-US" sz="4000" dirty="0">
                <a:solidFill>
                  <a:srgbClr val="0070C0"/>
                </a:solidFill>
                <a:cs typeface="+mn-cs"/>
              </a:rPr>
              <a:t> </a:t>
            </a:r>
          </a:p>
        </p:txBody>
      </p:sp>
    </p:spTree>
    <p:extLst>
      <p:ext uri="{BB962C8B-B14F-4D97-AF65-F5344CB8AC3E}">
        <p14:creationId xmlns:p14="http://schemas.microsoft.com/office/powerpoint/2010/main" val="252223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77CC-509F-D949-AF77-E81D2E152B66}"/>
              </a:ext>
            </a:extLst>
          </p:cNvPr>
          <p:cNvSpPr>
            <a:spLocks noGrp="1"/>
          </p:cNvSpPr>
          <p:nvPr>
            <p:ph type="ctrTitle"/>
          </p:nvPr>
        </p:nvSpPr>
        <p:spPr>
          <a:xfrm>
            <a:off x="0" y="-3"/>
            <a:ext cx="12192000" cy="838203"/>
          </a:xfrm>
          <a:solidFill>
            <a:srgbClr val="0099FF"/>
          </a:solidFill>
        </p:spPr>
        <p:txBody>
          <a:bodyPr>
            <a:normAutofit/>
          </a:bodyPr>
          <a:lstStyle/>
          <a:p>
            <a:r>
              <a:rPr lang="en-US" sz="4400" b="1" dirty="0">
                <a:solidFill>
                  <a:schemeClr val="bg1"/>
                </a:solidFill>
              </a:rPr>
              <a:t>Stages of High Performing Team</a:t>
            </a:r>
          </a:p>
        </p:txBody>
      </p:sp>
      <p:pic>
        <p:nvPicPr>
          <p:cNvPr id="1026" name="Picture 2" descr="The five stages of team development in a graph: forming, storming, norming, performing, and adjourning.">
            <a:extLst>
              <a:ext uri="{FF2B5EF4-FFF2-40B4-BE49-F238E27FC236}">
                <a16:creationId xmlns:a16="http://schemas.microsoft.com/office/drawing/2014/main" id="{67258784-3456-0E44-9D44-51B0C7DA2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9446" r="7339" b="6608"/>
          <a:stretch/>
        </p:blipFill>
        <p:spPr bwMode="auto">
          <a:xfrm>
            <a:off x="733096" y="1587938"/>
            <a:ext cx="8828690" cy="50064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64E7D26-E467-8946-B81E-4B87317C9C29}"/>
              </a:ext>
            </a:extLst>
          </p:cNvPr>
          <p:cNvCxnSpPr/>
          <p:nvPr/>
        </p:nvCxnSpPr>
        <p:spPr>
          <a:xfrm>
            <a:off x="9364717" y="3563007"/>
            <a:ext cx="867104" cy="10562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480855-ED97-5E45-BEC9-24D4C0170EC3}"/>
              </a:ext>
            </a:extLst>
          </p:cNvPr>
          <p:cNvSpPr txBox="1"/>
          <p:nvPr/>
        </p:nvSpPr>
        <p:spPr>
          <a:xfrm>
            <a:off x="9758855" y="4619297"/>
            <a:ext cx="2049517" cy="461665"/>
          </a:xfrm>
          <a:prstGeom prst="rect">
            <a:avLst/>
          </a:prstGeom>
          <a:noFill/>
        </p:spPr>
        <p:txBody>
          <a:bodyPr wrap="square" rtlCol="0">
            <a:spAutoFit/>
          </a:bodyPr>
          <a:lstStyle/>
          <a:p>
            <a:r>
              <a:rPr lang="en-US" sz="2400" b="1" dirty="0"/>
              <a:t>Next Steps !!!</a:t>
            </a:r>
          </a:p>
        </p:txBody>
      </p:sp>
      <p:cxnSp>
        <p:nvCxnSpPr>
          <p:cNvPr id="4" name="Straight Arrow Connector 3">
            <a:extLst>
              <a:ext uri="{FF2B5EF4-FFF2-40B4-BE49-F238E27FC236}">
                <a16:creationId xmlns:a16="http://schemas.microsoft.com/office/drawing/2014/main" id="{5D9E3B5F-2C88-E54C-A5FA-6A3861BE2B5C}"/>
              </a:ext>
            </a:extLst>
          </p:cNvPr>
          <p:cNvCxnSpPr>
            <a:cxnSpLocks/>
          </p:cNvCxnSpPr>
          <p:nvPr/>
        </p:nvCxnSpPr>
        <p:spPr>
          <a:xfrm flipH="1">
            <a:off x="2962141" y="2030421"/>
            <a:ext cx="2073498" cy="1395359"/>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B8B304-3731-7A41-BF68-04748416FD69}"/>
              </a:ext>
            </a:extLst>
          </p:cNvPr>
          <p:cNvCxnSpPr>
            <a:cxnSpLocks/>
          </p:cNvCxnSpPr>
          <p:nvPr/>
        </p:nvCxnSpPr>
        <p:spPr>
          <a:xfrm>
            <a:off x="2756079" y="4185635"/>
            <a:ext cx="708338" cy="746973"/>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pic>
        <p:nvPicPr>
          <p:cNvPr id="19" name="Picture 2" descr="apple tree">
            <a:extLst>
              <a:ext uri="{FF2B5EF4-FFF2-40B4-BE49-F238E27FC236}">
                <a16:creationId xmlns:a16="http://schemas.microsoft.com/office/drawing/2014/main" id="{31D34FCE-F6D8-E743-BE86-C46655CFB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51"/>
          <a:stretch/>
        </p:blipFill>
        <p:spPr bwMode="auto">
          <a:xfrm>
            <a:off x="7953884" y="956797"/>
            <a:ext cx="1295280" cy="1593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364F97-4471-614F-B9FB-C748792C6F57}"/>
              </a:ext>
            </a:extLst>
          </p:cNvPr>
          <p:cNvSpPr txBox="1"/>
          <p:nvPr/>
        </p:nvSpPr>
        <p:spPr>
          <a:xfrm>
            <a:off x="1648497" y="1081825"/>
            <a:ext cx="2743200" cy="1200329"/>
          </a:xfrm>
          <a:prstGeom prst="rect">
            <a:avLst/>
          </a:prstGeom>
          <a:noFill/>
        </p:spPr>
        <p:txBody>
          <a:bodyPr wrap="square" rtlCol="0">
            <a:spAutoFit/>
          </a:bodyPr>
          <a:lstStyle/>
          <a:p>
            <a:r>
              <a:rPr lang="en-US" dirty="0">
                <a:solidFill>
                  <a:srgbClr val="FF0000"/>
                </a:solidFill>
              </a:rPr>
              <a:t>When there is a change in the team membership, the team moves back to forming</a:t>
            </a:r>
          </a:p>
        </p:txBody>
      </p:sp>
    </p:spTree>
    <p:extLst>
      <p:ext uri="{BB962C8B-B14F-4D97-AF65-F5344CB8AC3E}">
        <p14:creationId xmlns:p14="http://schemas.microsoft.com/office/powerpoint/2010/main" val="361750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77CC-509F-D949-AF77-E81D2E152B66}"/>
              </a:ext>
            </a:extLst>
          </p:cNvPr>
          <p:cNvSpPr>
            <a:spLocks noGrp="1"/>
          </p:cNvSpPr>
          <p:nvPr>
            <p:ph type="ctrTitle"/>
          </p:nvPr>
        </p:nvSpPr>
        <p:spPr>
          <a:xfrm>
            <a:off x="0" y="-3"/>
            <a:ext cx="12192000" cy="838203"/>
          </a:xfrm>
          <a:solidFill>
            <a:srgbClr val="0099FF"/>
          </a:solidFill>
        </p:spPr>
        <p:txBody>
          <a:bodyPr>
            <a:noAutofit/>
          </a:bodyPr>
          <a:lstStyle/>
          <a:p>
            <a:r>
              <a:rPr lang="th-TH" sz="4400" b="1" dirty="0">
                <a:solidFill>
                  <a:schemeClr val="bg1"/>
                </a:solidFill>
                <a:cs typeface="+mn-cs"/>
              </a:rPr>
              <a:t>ขั้นตอนของการพัฒนาทีม </a:t>
            </a:r>
            <a:r>
              <a:rPr lang="en-US" sz="4400" b="1" dirty="0">
                <a:solidFill>
                  <a:schemeClr val="bg1"/>
                </a:solidFill>
                <a:cs typeface="+mn-cs"/>
              </a:rPr>
              <a:t>- </a:t>
            </a:r>
            <a:r>
              <a:rPr lang="en-US" sz="2600" b="1" dirty="0">
                <a:solidFill>
                  <a:schemeClr val="bg1"/>
                </a:solidFill>
                <a:latin typeface="Cordia New" panose="020B0304020202020204" pitchFamily="34" charset="-34"/>
                <a:cs typeface="+mn-cs"/>
              </a:rPr>
              <a:t>Stages of Team Development</a:t>
            </a:r>
          </a:p>
        </p:txBody>
      </p:sp>
      <p:pic>
        <p:nvPicPr>
          <p:cNvPr id="1026" name="Picture 2" descr="The five stages of team development in a graph: forming, storming, norming, performing, and adjourning.">
            <a:extLst>
              <a:ext uri="{FF2B5EF4-FFF2-40B4-BE49-F238E27FC236}">
                <a16:creationId xmlns:a16="http://schemas.microsoft.com/office/drawing/2014/main" id="{67258784-3456-0E44-9D44-51B0C7DA2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9446" r="7339" b="6608"/>
          <a:stretch/>
        </p:blipFill>
        <p:spPr bwMode="auto">
          <a:xfrm>
            <a:off x="733096" y="1604267"/>
            <a:ext cx="8828690" cy="50064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64E7D26-E467-8946-B81E-4B87317C9C29}"/>
              </a:ext>
            </a:extLst>
          </p:cNvPr>
          <p:cNvCxnSpPr/>
          <p:nvPr/>
        </p:nvCxnSpPr>
        <p:spPr>
          <a:xfrm>
            <a:off x="8991226" y="3563007"/>
            <a:ext cx="867104" cy="10562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480855-ED97-5E45-BEC9-24D4C0170EC3}"/>
              </a:ext>
            </a:extLst>
          </p:cNvPr>
          <p:cNvSpPr txBox="1"/>
          <p:nvPr/>
        </p:nvSpPr>
        <p:spPr>
          <a:xfrm>
            <a:off x="9217945" y="4786724"/>
            <a:ext cx="2974055" cy="1046440"/>
          </a:xfrm>
          <a:prstGeom prst="rect">
            <a:avLst/>
          </a:prstGeom>
          <a:noFill/>
        </p:spPr>
        <p:txBody>
          <a:bodyPr wrap="square" rtlCol="0">
            <a:spAutoFit/>
          </a:bodyPr>
          <a:lstStyle/>
          <a:p>
            <a:r>
              <a:rPr lang="en-US" sz="2600" b="1" dirty="0">
                <a:solidFill>
                  <a:srgbClr val="0070C0"/>
                </a:solidFill>
              </a:rPr>
              <a:t>6. </a:t>
            </a:r>
            <a:r>
              <a:rPr lang="th-TH" sz="3800" b="1" dirty="0">
                <a:solidFill>
                  <a:srgbClr val="0070C0"/>
                </a:solidFill>
              </a:rPr>
              <a:t>ขั้นตอนถัดไป</a:t>
            </a:r>
          </a:p>
          <a:p>
            <a:r>
              <a:rPr lang="en-US" sz="2400" b="1" dirty="0"/>
              <a:t>       Next Steps !!!</a:t>
            </a:r>
          </a:p>
        </p:txBody>
      </p:sp>
      <p:pic>
        <p:nvPicPr>
          <p:cNvPr id="19" name="Picture 2" descr="apple tree">
            <a:extLst>
              <a:ext uri="{FF2B5EF4-FFF2-40B4-BE49-F238E27FC236}">
                <a16:creationId xmlns:a16="http://schemas.microsoft.com/office/drawing/2014/main" id="{31D34FCE-F6D8-E743-BE86-C46655CFB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51"/>
          <a:stretch/>
        </p:blipFill>
        <p:spPr bwMode="auto">
          <a:xfrm>
            <a:off x="6959469" y="978510"/>
            <a:ext cx="990659" cy="1218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B7421D-7E40-EC48-82BC-DA574E9303B9}"/>
              </a:ext>
            </a:extLst>
          </p:cNvPr>
          <p:cNvSpPr txBox="1"/>
          <p:nvPr/>
        </p:nvSpPr>
        <p:spPr>
          <a:xfrm>
            <a:off x="3783727" y="5265692"/>
            <a:ext cx="4859314" cy="707886"/>
          </a:xfrm>
          <a:prstGeom prst="rect">
            <a:avLst/>
          </a:prstGeom>
          <a:solidFill>
            <a:schemeClr val="bg1"/>
          </a:solidFill>
          <a:ln>
            <a:solidFill>
              <a:srgbClr val="00B050"/>
            </a:solidFill>
          </a:ln>
        </p:spPr>
        <p:txBody>
          <a:bodyPr wrap="square" rtlCol="0">
            <a:spAutoFit/>
          </a:bodyPr>
          <a:lstStyle/>
          <a:p>
            <a:r>
              <a:rPr lang="en-US" sz="2600" b="1" dirty="0">
                <a:solidFill>
                  <a:srgbClr val="0070C0"/>
                </a:solidFill>
              </a:rPr>
              <a:t>2.</a:t>
            </a:r>
            <a:r>
              <a:rPr lang="th-TH" sz="2600" b="1" dirty="0">
                <a:solidFill>
                  <a:srgbClr val="0070C0"/>
                </a:solidFill>
              </a:rPr>
              <a:t> </a:t>
            </a:r>
            <a:r>
              <a:rPr lang="th-TH" sz="4000" b="1" dirty="0">
                <a:solidFill>
                  <a:srgbClr val="0070C0"/>
                </a:solidFill>
              </a:rPr>
              <a:t>พายุ</a:t>
            </a:r>
            <a:r>
              <a:rPr lang="en-US" sz="4000" b="1" dirty="0">
                <a:solidFill>
                  <a:srgbClr val="0070C0"/>
                </a:solidFill>
              </a:rPr>
              <a:t> </a:t>
            </a:r>
            <a:r>
              <a:rPr lang="en-US" sz="2600" b="1" dirty="0">
                <a:solidFill>
                  <a:srgbClr val="0070C0"/>
                </a:solidFill>
              </a:rPr>
              <a:t>(</a:t>
            </a:r>
            <a:r>
              <a:rPr lang="th-TH" sz="3800" b="1" dirty="0">
                <a:solidFill>
                  <a:srgbClr val="0070C0"/>
                </a:solidFill>
              </a:rPr>
              <a:t>การระดมความคิด</a:t>
            </a:r>
            <a:r>
              <a:rPr lang="en-US" sz="2600" b="1" dirty="0">
                <a:solidFill>
                  <a:srgbClr val="0070C0"/>
                </a:solidFill>
              </a:rPr>
              <a:t>)</a:t>
            </a:r>
            <a:r>
              <a:rPr lang="en-US" sz="3800" dirty="0">
                <a:solidFill>
                  <a:srgbClr val="0070C0"/>
                </a:solidFill>
              </a:rPr>
              <a:t> </a:t>
            </a:r>
          </a:p>
        </p:txBody>
      </p:sp>
      <p:sp>
        <p:nvSpPr>
          <p:cNvPr id="4" name="TextBox 3">
            <a:extLst>
              <a:ext uri="{FF2B5EF4-FFF2-40B4-BE49-F238E27FC236}">
                <a16:creationId xmlns:a16="http://schemas.microsoft.com/office/drawing/2014/main" id="{8A8FFA98-3E98-3D4A-A772-0947B3CD029D}"/>
              </a:ext>
            </a:extLst>
          </p:cNvPr>
          <p:cNvSpPr txBox="1"/>
          <p:nvPr/>
        </p:nvSpPr>
        <p:spPr>
          <a:xfrm>
            <a:off x="1371588" y="3216165"/>
            <a:ext cx="2303836" cy="861774"/>
          </a:xfrm>
          <a:prstGeom prst="rect">
            <a:avLst/>
          </a:prstGeom>
          <a:noFill/>
        </p:spPr>
        <p:txBody>
          <a:bodyPr wrap="none" rtlCol="0">
            <a:spAutoFit/>
          </a:bodyPr>
          <a:lstStyle/>
          <a:p>
            <a:r>
              <a:rPr lang="en-US" sz="3600" b="1" dirty="0">
                <a:solidFill>
                  <a:srgbClr val="0070C0"/>
                </a:solidFill>
                <a:cs typeface="+mn-cs"/>
              </a:rPr>
              <a:t>1 </a:t>
            </a:r>
            <a:r>
              <a:rPr lang="th-TH" sz="3600" b="1" dirty="0">
                <a:solidFill>
                  <a:srgbClr val="0070C0"/>
                </a:solidFill>
                <a:cs typeface="+mn-cs"/>
              </a:rPr>
              <a:t>การก่อตั้งขึ้น</a:t>
            </a:r>
            <a:endParaRPr lang="en-US" sz="3600" b="1" dirty="0">
              <a:solidFill>
                <a:srgbClr val="0070C0"/>
              </a:solidFill>
              <a:cs typeface="+mn-cs"/>
            </a:endParaRPr>
          </a:p>
          <a:p>
            <a:endParaRPr lang="en-US" dirty="0"/>
          </a:p>
        </p:txBody>
      </p:sp>
      <p:sp>
        <p:nvSpPr>
          <p:cNvPr id="5" name="Rectangle 4">
            <a:extLst>
              <a:ext uri="{FF2B5EF4-FFF2-40B4-BE49-F238E27FC236}">
                <a16:creationId xmlns:a16="http://schemas.microsoft.com/office/drawing/2014/main" id="{85159DB1-23C3-FE46-A22A-C1ECA5715FBE}"/>
              </a:ext>
            </a:extLst>
          </p:cNvPr>
          <p:cNvSpPr/>
          <p:nvPr/>
        </p:nvSpPr>
        <p:spPr>
          <a:xfrm>
            <a:off x="4995630" y="3055144"/>
            <a:ext cx="2074607" cy="677108"/>
          </a:xfrm>
          <a:prstGeom prst="rect">
            <a:avLst/>
          </a:prstGeom>
          <a:solidFill>
            <a:schemeClr val="bg1"/>
          </a:solidFill>
        </p:spPr>
        <p:txBody>
          <a:bodyPr wrap="none">
            <a:spAutoFit/>
          </a:bodyPr>
          <a:lstStyle/>
          <a:p>
            <a:pPr algn="thaiDist">
              <a:spcAft>
                <a:spcPts val="0"/>
              </a:spcAft>
            </a:pPr>
            <a:r>
              <a:rPr lang="en-US" sz="3800" b="1" dirty="0">
                <a:solidFill>
                  <a:srgbClr val="0070C0"/>
                </a:solidFill>
                <a:latin typeface="Angsana New" panose="02020603050405020304" pitchFamily="18" charset="-34"/>
                <a:ea typeface="Calibri" panose="020F0502020204030204" pitchFamily="34" charset="0"/>
                <a:cs typeface="Cordia New" panose="020B0304020202020204" pitchFamily="34" charset="-34"/>
              </a:rPr>
              <a:t>3 </a:t>
            </a:r>
            <a:r>
              <a:rPr lang="th-TH" sz="3800" b="1" dirty="0">
                <a:solidFill>
                  <a:srgbClr val="0070C0"/>
                </a:solidFill>
                <a:latin typeface="Angsana New" panose="02020603050405020304" pitchFamily="18" charset="-34"/>
                <a:ea typeface="Calibri" panose="020F0502020204030204" pitchFamily="34" charset="0"/>
              </a:rPr>
              <a:t>บรรทัดฐาน</a:t>
            </a:r>
            <a:endParaRPr lang="en-US" sz="3800" dirty="0">
              <a:solidFill>
                <a:srgbClr val="0070C0"/>
              </a:solidFill>
              <a:effectLst/>
              <a:latin typeface="Calibri" panose="020F0502020204030204" pitchFamily="34" charset="0"/>
              <a:ea typeface="Calibri" panose="020F0502020204030204" pitchFamily="34" charset="0"/>
              <a:cs typeface="Cordia New" panose="020B0304020202020204" pitchFamily="34" charset="-34"/>
            </a:endParaRPr>
          </a:p>
        </p:txBody>
      </p:sp>
      <p:sp>
        <p:nvSpPr>
          <p:cNvPr id="6" name="Rectangle 5">
            <a:extLst>
              <a:ext uri="{FF2B5EF4-FFF2-40B4-BE49-F238E27FC236}">
                <a16:creationId xmlns:a16="http://schemas.microsoft.com/office/drawing/2014/main" id="{BF89FC58-5F80-A14B-8531-45B2F99D77F3}"/>
              </a:ext>
            </a:extLst>
          </p:cNvPr>
          <p:cNvSpPr/>
          <p:nvPr/>
        </p:nvSpPr>
        <p:spPr>
          <a:xfrm>
            <a:off x="5055210" y="1336697"/>
            <a:ext cx="1923925" cy="677108"/>
          </a:xfrm>
          <a:prstGeom prst="rect">
            <a:avLst/>
          </a:prstGeom>
        </p:spPr>
        <p:txBody>
          <a:bodyPr wrap="none">
            <a:spAutoFit/>
          </a:bodyPr>
          <a:lstStyle/>
          <a:p>
            <a:pPr algn="thaiDist">
              <a:spcAft>
                <a:spcPts val="0"/>
              </a:spcAft>
            </a:pPr>
            <a:r>
              <a:rPr lang="en-US" sz="3800" b="1" dirty="0">
                <a:solidFill>
                  <a:srgbClr val="0070C0"/>
                </a:solidFill>
                <a:latin typeface="Angsana New" panose="02020603050405020304" pitchFamily="18" charset="-34"/>
                <a:ea typeface="Calibri" panose="020F0502020204030204" pitchFamily="34" charset="0"/>
                <a:cs typeface="Cordia New" panose="020B0304020202020204" pitchFamily="34" charset="-34"/>
              </a:rPr>
              <a:t>4 </a:t>
            </a:r>
            <a:r>
              <a:rPr lang="th-TH" sz="3800" b="1" dirty="0">
                <a:solidFill>
                  <a:srgbClr val="0070C0"/>
                </a:solidFill>
                <a:latin typeface="Angsana New" panose="02020603050405020304" pitchFamily="18" charset="-34"/>
                <a:ea typeface="Calibri" panose="020F0502020204030204" pitchFamily="34" charset="0"/>
              </a:rPr>
              <a:t>การปฏิบัติ</a:t>
            </a:r>
            <a:endParaRPr lang="en-US" sz="3800" dirty="0">
              <a:solidFill>
                <a:srgbClr val="0070C0"/>
              </a:solidFill>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Rectangle 6">
            <a:extLst>
              <a:ext uri="{FF2B5EF4-FFF2-40B4-BE49-F238E27FC236}">
                <a16:creationId xmlns:a16="http://schemas.microsoft.com/office/drawing/2014/main" id="{BB1DF4F9-515C-ED40-8A8B-21EFB43A2094}"/>
              </a:ext>
            </a:extLst>
          </p:cNvPr>
          <p:cNvSpPr/>
          <p:nvPr/>
        </p:nvSpPr>
        <p:spPr>
          <a:xfrm>
            <a:off x="8643041" y="2282628"/>
            <a:ext cx="2946640" cy="677108"/>
          </a:xfrm>
          <a:prstGeom prst="rect">
            <a:avLst/>
          </a:prstGeom>
          <a:solidFill>
            <a:schemeClr val="bg1"/>
          </a:solidFill>
        </p:spPr>
        <p:txBody>
          <a:bodyPr wrap="none">
            <a:spAutoFit/>
          </a:bodyPr>
          <a:lstStyle/>
          <a:p>
            <a:r>
              <a:rPr lang="en-US" sz="3800" b="1" dirty="0">
                <a:solidFill>
                  <a:srgbClr val="0070C0"/>
                </a:solidFill>
                <a:latin typeface="Angsana New" panose="02020603050405020304" pitchFamily="18" charset="-34"/>
                <a:ea typeface="Calibri" panose="020F0502020204030204" pitchFamily="34" charset="0"/>
              </a:rPr>
              <a:t>5 </a:t>
            </a:r>
            <a:r>
              <a:rPr lang="th-TH" sz="3800" b="1" dirty="0">
                <a:solidFill>
                  <a:srgbClr val="0070C0"/>
                </a:solidFill>
                <a:latin typeface="Angsana New" panose="02020603050405020304" pitchFamily="18" charset="-34"/>
                <a:ea typeface="Calibri" panose="020F0502020204030204" pitchFamily="34" charset="0"/>
              </a:rPr>
              <a:t>การเปลี่ยนแปลง</a:t>
            </a:r>
            <a:r>
              <a:rPr lang="en-US" sz="3800" dirty="0">
                <a:solidFill>
                  <a:srgbClr val="0070C0"/>
                </a:solidFill>
              </a:rPr>
              <a:t> </a:t>
            </a:r>
          </a:p>
        </p:txBody>
      </p:sp>
      <p:cxnSp>
        <p:nvCxnSpPr>
          <p:cNvPr id="12" name="Straight Arrow Connector 11">
            <a:extLst>
              <a:ext uri="{FF2B5EF4-FFF2-40B4-BE49-F238E27FC236}">
                <a16:creationId xmlns:a16="http://schemas.microsoft.com/office/drawing/2014/main" id="{CCF56892-1D9E-7D40-806C-0F6C976B9475}"/>
              </a:ext>
            </a:extLst>
          </p:cNvPr>
          <p:cNvCxnSpPr>
            <a:cxnSpLocks/>
          </p:cNvCxnSpPr>
          <p:nvPr/>
        </p:nvCxnSpPr>
        <p:spPr>
          <a:xfrm flipH="1">
            <a:off x="3312512" y="1919294"/>
            <a:ext cx="1543409" cy="1094266"/>
          </a:xfrm>
          <a:prstGeom prst="straightConnector1">
            <a:avLst/>
          </a:prstGeom>
          <a:ln w="571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2F224C-AFAC-FA43-8910-F6547787608E}"/>
              </a:ext>
            </a:extLst>
          </p:cNvPr>
          <p:cNvCxnSpPr>
            <a:cxnSpLocks/>
          </p:cNvCxnSpPr>
          <p:nvPr/>
        </p:nvCxnSpPr>
        <p:spPr>
          <a:xfrm>
            <a:off x="2756079" y="4185635"/>
            <a:ext cx="708338" cy="746973"/>
          </a:xfrm>
          <a:prstGeom prst="straightConnector1">
            <a:avLst/>
          </a:prstGeom>
          <a:ln w="571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62D1B3-D072-E74E-9BE5-FCAD8BC5D6B4}"/>
              </a:ext>
            </a:extLst>
          </p:cNvPr>
          <p:cNvSpPr txBox="1"/>
          <p:nvPr/>
        </p:nvSpPr>
        <p:spPr>
          <a:xfrm>
            <a:off x="1213945" y="1088869"/>
            <a:ext cx="3846931" cy="861774"/>
          </a:xfrm>
          <a:prstGeom prst="rect">
            <a:avLst/>
          </a:prstGeom>
          <a:noFill/>
        </p:spPr>
        <p:txBody>
          <a:bodyPr wrap="square" rtlCol="0">
            <a:spAutoFit/>
          </a:bodyPr>
          <a:lstStyle/>
          <a:p>
            <a:r>
              <a:rPr lang="th-TH" sz="3600" b="1" dirty="0">
                <a:solidFill>
                  <a:srgbClr val="00B050"/>
                </a:solidFill>
                <a:cs typeface="+mn-cs"/>
              </a:rPr>
              <a:t>เมื่อสมาชิกในทีมเปลี่ยน</a:t>
            </a:r>
          </a:p>
          <a:p>
            <a:endParaRPr lang="en-US" dirty="0"/>
          </a:p>
        </p:txBody>
      </p:sp>
    </p:spTree>
    <p:extLst>
      <p:ext uri="{BB962C8B-B14F-4D97-AF65-F5344CB8AC3E}">
        <p14:creationId xmlns:p14="http://schemas.microsoft.com/office/powerpoint/2010/main" val="9050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77CC-509F-D949-AF77-E81D2E152B66}"/>
              </a:ext>
            </a:extLst>
          </p:cNvPr>
          <p:cNvSpPr>
            <a:spLocks noGrp="1"/>
          </p:cNvSpPr>
          <p:nvPr>
            <p:ph type="ctrTitle"/>
          </p:nvPr>
        </p:nvSpPr>
        <p:spPr>
          <a:xfrm>
            <a:off x="0" y="-3"/>
            <a:ext cx="12192000" cy="838203"/>
          </a:xfrm>
          <a:solidFill>
            <a:srgbClr val="0099FF"/>
          </a:solidFill>
        </p:spPr>
        <p:txBody>
          <a:bodyPr>
            <a:normAutofit/>
          </a:bodyPr>
          <a:lstStyle/>
          <a:p>
            <a:r>
              <a:rPr lang="th-TH" sz="4400" b="1" dirty="0">
                <a:solidFill>
                  <a:schemeClr val="bg1"/>
                </a:solidFill>
                <a:cs typeface="+mn-cs"/>
              </a:rPr>
              <a:t>ขั้นตอนของการพัฒนาทีม </a:t>
            </a:r>
            <a:r>
              <a:rPr lang="en-US" sz="4400" b="1" dirty="0">
                <a:solidFill>
                  <a:schemeClr val="bg1"/>
                </a:solidFill>
              </a:rPr>
              <a:t>- </a:t>
            </a:r>
            <a:r>
              <a:rPr lang="en-US" sz="2400" b="1" dirty="0">
                <a:solidFill>
                  <a:schemeClr val="bg1"/>
                </a:solidFill>
              </a:rPr>
              <a:t>Stages of Team Development</a:t>
            </a:r>
          </a:p>
        </p:txBody>
      </p:sp>
      <p:pic>
        <p:nvPicPr>
          <p:cNvPr id="1026" name="Picture 2" descr="The five stages of team development in a graph: forming, storming, norming, performing, and adjourning.">
            <a:extLst>
              <a:ext uri="{FF2B5EF4-FFF2-40B4-BE49-F238E27FC236}">
                <a16:creationId xmlns:a16="http://schemas.microsoft.com/office/drawing/2014/main" id="{67258784-3456-0E44-9D44-51B0C7DA2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9446" r="7339" b="6608"/>
          <a:stretch/>
        </p:blipFill>
        <p:spPr bwMode="auto">
          <a:xfrm>
            <a:off x="733096" y="1587938"/>
            <a:ext cx="8828690" cy="50064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64E7D26-E467-8946-B81E-4B87317C9C29}"/>
              </a:ext>
            </a:extLst>
          </p:cNvPr>
          <p:cNvCxnSpPr/>
          <p:nvPr/>
        </p:nvCxnSpPr>
        <p:spPr>
          <a:xfrm>
            <a:off x="8991226" y="3563007"/>
            <a:ext cx="867104" cy="10562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480855-ED97-5E45-BEC9-24D4C0170EC3}"/>
              </a:ext>
            </a:extLst>
          </p:cNvPr>
          <p:cNvSpPr txBox="1"/>
          <p:nvPr/>
        </p:nvSpPr>
        <p:spPr>
          <a:xfrm>
            <a:off x="9217945" y="4786724"/>
            <a:ext cx="2974055" cy="1077218"/>
          </a:xfrm>
          <a:prstGeom prst="rect">
            <a:avLst/>
          </a:prstGeom>
          <a:noFill/>
        </p:spPr>
        <p:txBody>
          <a:bodyPr wrap="square" rtlCol="0">
            <a:spAutoFit/>
          </a:bodyPr>
          <a:lstStyle/>
          <a:p>
            <a:r>
              <a:rPr lang="en-US" sz="4000" b="1" dirty="0">
                <a:solidFill>
                  <a:srgbClr val="0070C0"/>
                </a:solidFill>
                <a:latin typeface="Cordia New" panose="020B0304020202020204" pitchFamily="34" charset="-34"/>
                <a:cs typeface="Cordia New" panose="020B0304020202020204" pitchFamily="34" charset="-34"/>
              </a:rPr>
              <a:t>6</a:t>
            </a:r>
            <a:r>
              <a:rPr lang="en-US" sz="4000" b="1" dirty="0">
                <a:solidFill>
                  <a:srgbClr val="0070C0"/>
                </a:solidFill>
                <a:cs typeface="+mn-cs"/>
              </a:rPr>
              <a:t> </a:t>
            </a:r>
            <a:r>
              <a:rPr lang="th-TH" sz="4000" b="1" dirty="0">
                <a:solidFill>
                  <a:srgbClr val="0070C0"/>
                </a:solidFill>
                <a:cs typeface="+mn-cs"/>
              </a:rPr>
              <a:t>ขั้นตอนถัดไป</a:t>
            </a:r>
          </a:p>
          <a:p>
            <a:r>
              <a:rPr lang="en-US" sz="2400" b="1" dirty="0"/>
              <a:t>       Next Steps !!!</a:t>
            </a:r>
          </a:p>
        </p:txBody>
      </p:sp>
      <p:pic>
        <p:nvPicPr>
          <p:cNvPr id="19" name="Picture 2" descr="apple tree">
            <a:extLst>
              <a:ext uri="{FF2B5EF4-FFF2-40B4-BE49-F238E27FC236}">
                <a16:creationId xmlns:a16="http://schemas.microsoft.com/office/drawing/2014/main" id="{31D34FCE-F6D8-E743-BE86-C46655CFB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51"/>
          <a:stretch/>
        </p:blipFill>
        <p:spPr bwMode="auto">
          <a:xfrm>
            <a:off x="6959469" y="978510"/>
            <a:ext cx="990659" cy="1218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B7421D-7E40-EC48-82BC-DA574E9303B9}"/>
              </a:ext>
            </a:extLst>
          </p:cNvPr>
          <p:cNvSpPr txBox="1"/>
          <p:nvPr/>
        </p:nvSpPr>
        <p:spPr>
          <a:xfrm>
            <a:off x="3783727" y="5265692"/>
            <a:ext cx="5137674" cy="707886"/>
          </a:xfrm>
          <a:prstGeom prst="rect">
            <a:avLst/>
          </a:prstGeom>
          <a:solidFill>
            <a:schemeClr val="bg1"/>
          </a:solidFill>
        </p:spPr>
        <p:txBody>
          <a:bodyPr wrap="square" rtlCol="0">
            <a:spAutoFit/>
          </a:bodyPr>
          <a:lstStyle/>
          <a:p>
            <a:r>
              <a:rPr lang="en-US" sz="4000" b="1" dirty="0">
                <a:solidFill>
                  <a:srgbClr val="0070C0"/>
                </a:solidFill>
                <a:latin typeface="Cordia New" panose="020B0304020202020204" pitchFamily="34" charset="-34"/>
                <a:cs typeface="Cordia New" panose="020B0304020202020204" pitchFamily="34" charset="-34"/>
              </a:rPr>
              <a:t>2</a:t>
            </a:r>
            <a:r>
              <a:rPr lang="th-TH" sz="4000" b="1" dirty="0">
                <a:solidFill>
                  <a:srgbClr val="0070C0"/>
                </a:solidFill>
                <a:latin typeface="Cordia New" panose="020B0304020202020204" pitchFamily="34" charset="-34"/>
                <a:cs typeface="Cordia New" panose="020B0304020202020204" pitchFamily="34" charset="-34"/>
              </a:rPr>
              <a:t> พายุ</a:t>
            </a:r>
            <a:r>
              <a:rPr lang="en-US" sz="4000" b="1" dirty="0">
                <a:solidFill>
                  <a:srgbClr val="0070C0"/>
                </a:solidFill>
                <a:latin typeface="Cordia New" panose="020B0304020202020204" pitchFamily="34" charset="-34"/>
                <a:cs typeface="Cordia New" panose="020B0304020202020204" pitchFamily="34" charset="-34"/>
              </a:rPr>
              <a:t> (</a:t>
            </a:r>
            <a:r>
              <a:rPr lang="th-TH" sz="4000" b="1" dirty="0">
                <a:solidFill>
                  <a:srgbClr val="0070C0"/>
                </a:solidFill>
                <a:latin typeface="Cordia New" panose="020B0304020202020204" pitchFamily="34" charset="-34"/>
                <a:cs typeface="Cordia New" panose="020B0304020202020204" pitchFamily="34" charset="-34"/>
              </a:rPr>
              <a:t>การระดมความคิด</a:t>
            </a:r>
            <a:r>
              <a:rPr lang="en-US" sz="4000" b="1" dirty="0">
                <a:solidFill>
                  <a:srgbClr val="0070C0"/>
                </a:solidFill>
                <a:latin typeface="Cordia New" panose="020B0304020202020204" pitchFamily="34" charset="-34"/>
                <a:cs typeface="Cordia New" panose="020B0304020202020204" pitchFamily="34" charset="-34"/>
              </a:rPr>
              <a:t>)</a:t>
            </a:r>
            <a:r>
              <a:rPr lang="en-US" sz="4000" dirty="0">
                <a:solidFill>
                  <a:srgbClr val="0070C0"/>
                </a:solidFill>
                <a:latin typeface="Cordia New" panose="020B0304020202020204" pitchFamily="34" charset="-34"/>
                <a:cs typeface="Cordia New" panose="020B0304020202020204" pitchFamily="34" charset="-34"/>
              </a:rPr>
              <a:t> </a:t>
            </a:r>
          </a:p>
        </p:txBody>
      </p:sp>
      <p:sp>
        <p:nvSpPr>
          <p:cNvPr id="4" name="TextBox 3">
            <a:extLst>
              <a:ext uri="{FF2B5EF4-FFF2-40B4-BE49-F238E27FC236}">
                <a16:creationId xmlns:a16="http://schemas.microsoft.com/office/drawing/2014/main" id="{8A8FFA98-3E98-3D4A-A772-0947B3CD029D}"/>
              </a:ext>
            </a:extLst>
          </p:cNvPr>
          <p:cNvSpPr txBox="1"/>
          <p:nvPr/>
        </p:nvSpPr>
        <p:spPr>
          <a:xfrm>
            <a:off x="1529245" y="3216165"/>
            <a:ext cx="2414444" cy="923330"/>
          </a:xfrm>
          <a:prstGeom prst="rect">
            <a:avLst/>
          </a:prstGeom>
          <a:noFill/>
        </p:spPr>
        <p:txBody>
          <a:bodyPr wrap="none" rtlCol="0">
            <a:spAutoFit/>
          </a:bodyPr>
          <a:lstStyle/>
          <a:p>
            <a:r>
              <a:rPr lang="en-US" sz="4000" b="1" dirty="0">
                <a:solidFill>
                  <a:srgbClr val="0070C0"/>
                </a:solidFill>
                <a:latin typeface="Cordia New" panose="020B0304020202020204" pitchFamily="34" charset="-34"/>
                <a:cs typeface="Cordia New" panose="020B0304020202020204" pitchFamily="34" charset="-34"/>
              </a:rPr>
              <a:t>1 </a:t>
            </a:r>
            <a:r>
              <a:rPr lang="th-TH" sz="4000" b="1" dirty="0">
                <a:solidFill>
                  <a:srgbClr val="0070C0"/>
                </a:solidFill>
                <a:cs typeface="+mn-cs"/>
              </a:rPr>
              <a:t>การก่อตั้งขึ้น</a:t>
            </a:r>
            <a:endParaRPr lang="en-US" sz="4000" b="1" dirty="0">
              <a:solidFill>
                <a:srgbClr val="0070C0"/>
              </a:solidFill>
              <a:cs typeface="+mn-cs"/>
            </a:endParaRPr>
          </a:p>
          <a:p>
            <a:endParaRPr lang="en-US" dirty="0"/>
          </a:p>
        </p:txBody>
      </p:sp>
      <p:sp>
        <p:nvSpPr>
          <p:cNvPr id="5" name="Rectangle 4">
            <a:extLst>
              <a:ext uri="{FF2B5EF4-FFF2-40B4-BE49-F238E27FC236}">
                <a16:creationId xmlns:a16="http://schemas.microsoft.com/office/drawing/2014/main" id="{85159DB1-23C3-FE46-A22A-C1ECA5715FBE}"/>
              </a:ext>
            </a:extLst>
          </p:cNvPr>
          <p:cNvSpPr/>
          <p:nvPr/>
        </p:nvSpPr>
        <p:spPr>
          <a:xfrm>
            <a:off x="4943533" y="3055144"/>
            <a:ext cx="2178802" cy="707886"/>
          </a:xfrm>
          <a:prstGeom prst="rect">
            <a:avLst/>
          </a:prstGeom>
          <a:solidFill>
            <a:schemeClr val="bg1"/>
          </a:solidFill>
        </p:spPr>
        <p:txBody>
          <a:bodyPr wrap="none">
            <a:spAutoFit/>
          </a:bodyPr>
          <a:lstStyle/>
          <a:p>
            <a:pPr algn="thaiDist">
              <a:spcAft>
                <a:spcPts val="0"/>
              </a:spcAft>
            </a:pPr>
            <a:r>
              <a:rPr lang="en-US" sz="4000" b="1" dirty="0">
                <a:solidFill>
                  <a:srgbClr val="0070C0"/>
                </a:solidFill>
                <a:latin typeface="Angsana New" panose="02020603050405020304" pitchFamily="18" charset="-34"/>
                <a:ea typeface="Calibri" panose="020F0502020204030204" pitchFamily="34" charset="0"/>
                <a:cs typeface="+mn-cs"/>
              </a:rPr>
              <a:t>3 </a:t>
            </a:r>
            <a:r>
              <a:rPr lang="th-TH" sz="4000" b="1" dirty="0">
                <a:solidFill>
                  <a:srgbClr val="0070C0"/>
                </a:solidFill>
                <a:latin typeface="Angsana New" panose="02020603050405020304" pitchFamily="18" charset="-34"/>
                <a:ea typeface="Calibri" panose="020F0502020204030204" pitchFamily="34" charset="0"/>
                <a:cs typeface="+mn-cs"/>
              </a:rPr>
              <a:t>บรรทัดฐาน</a:t>
            </a:r>
            <a:endParaRPr lang="en-US" sz="4000" dirty="0">
              <a:solidFill>
                <a:srgbClr val="0070C0"/>
              </a:solidFill>
              <a:effectLst/>
              <a:latin typeface="Calibri" panose="020F0502020204030204" pitchFamily="34" charset="0"/>
              <a:ea typeface="Calibri" panose="020F0502020204030204" pitchFamily="34" charset="0"/>
              <a:cs typeface="+mn-cs"/>
            </a:endParaRPr>
          </a:p>
        </p:txBody>
      </p:sp>
      <p:sp>
        <p:nvSpPr>
          <p:cNvPr id="6" name="Rectangle 5">
            <a:extLst>
              <a:ext uri="{FF2B5EF4-FFF2-40B4-BE49-F238E27FC236}">
                <a16:creationId xmlns:a16="http://schemas.microsoft.com/office/drawing/2014/main" id="{BF89FC58-5F80-A14B-8531-45B2F99D77F3}"/>
              </a:ext>
            </a:extLst>
          </p:cNvPr>
          <p:cNvSpPr/>
          <p:nvPr/>
        </p:nvSpPr>
        <p:spPr>
          <a:xfrm>
            <a:off x="5008723" y="1336697"/>
            <a:ext cx="2016899" cy="707886"/>
          </a:xfrm>
          <a:prstGeom prst="rect">
            <a:avLst/>
          </a:prstGeom>
        </p:spPr>
        <p:txBody>
          <a:bodyPr wrap="none">
            <a:spAutoFit/>
          </a:bodyPr>
          <a:lstStyle/>
          <a:p>
            <a:pPr algn="thaiDist">
              <a:spcAft>
                <a:spcPts val="0"/>
              </a:spcAft>
            </a:pPr>
            <a:r>
              <a:rPr lang="en-US" sz="4000" b="1" dirty="0">
                <a:solidFill>
                  <a:srgbClr val="0070C0"/>
                </a:solidFill>
                <a:latin typeface="Angsana New" panose="02020603050405020304" pitchFamily="18" charset="-34"/>
                <a:ea typeface="Calibri" panose="020F0502020204030204" pitchFamily="34" charset="0"/>
                <a:cs typeface="+mn-cs"/>
              </a:rPr>
              <a:t>4 </a:t>
            </a:r>
            <a:r>
              <a:rPr lang="th-TH" sz="4000" b="1" dirty="0">
                <a:solidFill>
                  <a:srgbClr val="0070C0"/>
                </a:solidFill>
                <a:latin typeface="Angsana New" panose="02020603050405020304" pitchFamily="18" charset="-34"/>
                <a:ea typeface="Calibri" panose="020F0502020204030204" pitchFamily="34" charset="0"/>
                <a:cs typeface="+mn-cs"/>
              </a:rPr>
              <a:t>การปฏิบัติ</a:t>
            </a:r>
            <a:endParaRPr lang="en-US" sz="4000" dirty="0">
              <a:solidFill>
                <a:srgbClr val="0070C0"/>
              </a:solidFill>
              <a:effectLst/>
              <a:latin typeface="Calibri" panose="020F0502020204030204" pitchFamily="34" charset="0"/>
              <a:ea typeface="Calibri" panose="020F0502020204030204" pitchFamily="34" charset="0"/>
              <a:cs typeface="+mn-cs"/>
            </a:endParaRPr>
          </a:p>
        </p:txBody>
      </p:sp>
      <p:sp>
        <p:nvSpPr>
          <p:cNvPr id="7" name="Rectangle 6">
            <a:extLst>
              <a:ext uri="{FF2B5EF4-FFF2-40B4-BE49-F238E27FC236}">
                <a16:creationId xmlns:a16="http://schemas.microsoft.com/office/drawing/2014/main" id="{BB1DF4F9-515C-ED40-8A8B-21EFB43A2094}"/>
              </a:ext>
            </a:extLst>
          </p:cNvPr>
          <p:cNvSpPr/>
          <p:nvPr/>
        </p:nvSpPr>
        <p:spPr>
          <a:xfrm>
            <a:off x="8643041" y="2282628"/>
            <a:ext cx="3121367" cy="707886"/>
          </a:xfrm>
          <a:prstGeom prst="rect">
            <a:avLst/>
          </a:prstGeom>
          <a:solidFill>
            <a:schemeClr val="bg1"/>
          </a:solidFill>
        </p:spPr>
        <p:txBody>
          <a:bodyPr wrap="none">
            <a:spAutoFit/>
          </a:bodyPr>
          <a:lstStyle/>
          <a:p>
            <a:r>
              <a:rPr lang="en-US" sz="4000" b="1" dirty="0">
                <a:solidFill>
                  <a:srgbClr val="0070C0"/>
                </a:solidFill>
                <a:latin typeface="Angsana New" panose="02020603050405020304" pitchFamily="18" charset="-34"/>
                <a:ea typeface="Calibri" panose="020F0502020204030204" pitchFamily="34" charset="0"/>
                <a:cs typeface="+mn-cs"/>
              </a:rPr>
              <a:t>5 </a:t>
            </a:r>
            <a:r>
              <a:rPr lang="th-TH" sz="4000" b="1" dirty="0">
                <a:solidFill>
                  <a:srgbClr val="0070C0"/>
                </a:solidFill>
                <a:latin typeface="Angsana New" panose="02020603050405020304" pitchFamily="18" charset="-34"/>
                <a:ea typeface="Calibri" panose="020F0502020204030204" pitchFamily="34" charset="0"/>
                <a:cs typeface="+mn-cs"/>
              </a:rPr>
              <a:t>การเปลี่ยนแปลง</a:t>
            </a:r>
            <a:r>
              <a:rPr lang="en-US" sz="4000" dirty="0">
                <a:solidFill>
                  <a:srgbClr val="0070C0"/>
                </a:solidFill>
                <a:cs typeface="+mn-cs"/>
              </a:rPr>
              <a:t> </a:t>
            </a:r>
          </a:p>
        </p:txBody>
      </p:sp>
      <p:cxnSp>
        <p:nvCxnSpPr>
          <p:cNvPr id="12" name="Straight Arrow Connector 11">
            <a:extLst>
              <a:ext uri="{FF2B5EF4-FFF2-40B4-BE49-F238E27FC236}">
                <a16:creationId xmlns:a16="http://schemas.microsoft.com/office/drawing/2014/main" id="{117AF103-F63C-3143-B6C7-864372141916}"/>
              </a:ext>
            </a:extLst>
          </p:cNvPr>
          <p:cNvCxnSpPr>
            <a:cxnSpLocks/>
          </p:cNvCxnSpPr>
          <p:nvPr/>
        </p:nvCxnSpPr>
        <p:spPr>
          <a:xfrm flipH="1">
            <a:off x="3312512" y="1919294"/>
            <a:ext cx="1543409" cy="1094266"/>
          </a:xfrm>
          <a:prstGeom prst="straightConnector1">
            <a:avLst/>
          </a:prstGeom>
          <a:ln w="571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A90C7D-8799-8F4D-9AF4-56C237E4E299}"/>
              </a:ext>
            </a:extLst>
          </p:cNvPr>
          <p:cNvCxnSpPr>
            <a:cxnSpLocks/>
          </p:cNvCxnSpPr>
          <p:nvPr/>
        </p:nvCxnSpPr>
        <p:spPr>
          <a:xfrm>
            <a:off x="2756079" y="4185635"/>
            <a:ext cx="708338" cy="746973"/>
          </a:xfrm>
          <a:prstGeom prst="straightConnector1">
            <a:avLst/>
          </a:prstGeom>
          <a:ln w="571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EC8D75-49E9-C34A-B277-6AF30689ADB7}"/>
              </a:ext>
            </a:extLst>
          </p:cNvPr>
          <p:cNvSpPr txBox="1"/>
          <p:nvPr/>
        </p:nvSpPr>
        <p:spPr>
          <a:xfrm>
            <a:off x="436553" y="1088869"/>
            <a:ext cx="4624324" cy="984885"/>
          </a:xfrm>
          <a:prstGeom prst="rect">
            <a:avLst/>
          </a:prstGeom>
          <a:noFill/>
        </p:spPr>
        <p:txBody>
          <a:bodyPr wrap="square" rtlCol="0">
            <a:spAutoFit/>
          </a:bodyPr>
          <a:lstStyle/>
          <a:p>
            <a:r>
              <a:rPr lang="th-TH" sz="4400" b="1" dirty="0">
                <a:solidFill>
                  <a:srgbClr val="00B050"/>
                </a:solidFill>
                <a:cs typeface="+mn-cs"/>
              </a:rPr>
              <a:t>เมื่อสมาชิกในทีมเปลี่ยน</a:t>
            </a:r>
          </a:p>
          <a:p>
            <a:endParaRPr lang="en-US" dirty="0"/>
          </a:p>
        </p:txBody>
      </p:sp>
    </p:spTree>
    <p:extLst>
      <p:ext uri="{BB962C8B-B14F-4D97-AF65-F5344CB8AC3E}">
        <p14:creationId xmlns:p14="http://schemas.microsoft.com/office/powerpoint/2010/main" val="19973343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1253</Words>
  <Application>Microsoft Office PowerPoint</Application>
  <PresentationFormat>Widescreen</PresentationFormat>
  <Paragraphs>228</Paragraphs>
  <Slides>25</Slides>
  <Notes>25</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Courier New</vt:lpstr>
      <vt:lpstr>Arial</vt:lpstr>
      <vt:lpstr>Arial Narrow</vt:lpstr>
      <vt:lpstr>Angsana New</vt:lpstr>
      <vt:lpstr>Calibri</vt:lpstr>
      <vt:lpstr>Cordia New</vt:lpstr>
      <vt:lpstr>Times New Roman</vt:lpstr>
      <vt:lpstr>Office Theme</vt:lpstr>
      <vt:lpstr>PowerPoint Presentation</vt:lpstr>
      <vt:lpstr>แนะนำ- Introductions</vt:lpstr>
      <vt:lpstr>PowerPoint Presentation</vt:lpstr>
      <vt:lpstr>วัตถุประสงค์</vt:lpstr>
      <vt:lpstr>การเรียนรู้และประสบการณ์เผยแพร่ไปทั่วประเทศ</vt:lpstr>
      <vt:lpstr>ขั้นตอนของการพัฒนาทีม - Stages of Team Development</vt:lpstr>
      <vt:lpstr>Stages of High Performing Team</vt:lpstr>
      <vt:lpstr>ขั้นตอนของการพัฒนาทีม - Stages of Team Development</vt:lpstr>
      <vt:lpstr>ขั้นตอนของการพัฒนาทีม - Stages of Team Development</vt:lpstr>
      <vt:lpstr>PowerPoint Presentation</vt:lpstr>
      <vt:lpstr>Objectives</vt:lpstr>
      <vt:lpstr>เข้าร่วมรีทรีท  - The retreat….</vt:lpstr>
      <vt:lpstr>หัวข้อหลัก - Agenda….</vt:lpstr>
      <vt:lpstr>       การกระทำเพื่อสร้างความสามัคคี   Actions to Build Unity </vt:lpstr>
      <vt:lpstr>   ผู้อำนวยความสะดวก ขอความร่วมมือจากผู้เข้าร่วม สี่ อย่าง....   Four Requests   from the Facilitators……</vt:lpstr>
      <vt:lpstr>PowerPoint Presentation</vt:lpstr>
      <vt:lpstr>PowerPoint Presentation</vt:lpstr>
      <vt:lpstr> 2. ใส่แว่นตาใหม่         2. Put on new Glasses </vt:lpstr>
      <vt:lpstr>3. ให้กำลังใจซึ่งกันและกัน     3. Encourage each other</vt:lpstr>
      <vt:lpstr>4. นึกถึงวัฒนธรรมบาไฮ    4. Think about Baha’i Culture </vt:lpstr>
      <vt:lpstr>วิธีการ     Methodology</vt:lpstr>
      <vt:lpstr>(SUGGEST NO NEED to do Expectations) 🡺คุณคาดหวังอะไร  What are your expectations?</vt:lpstr>
      <vt:lpstr>วิธีการเขียนบนการ์ด   -  Rule for Writing on Cards</vt:lpstr>
      <vt:lpstr>ข้อตกลง - Agreements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Vaughan Smith</dc:creator>
  <cp:lastModifiedBy>Vaughan Smith</cp:lastModifiedBy>
  <cp:revision>20</cp:revision>
  <dcterms:modified xsi:type="dcterms:W3CDTF">2022-08-05T07:47:03Z</dcterms:modified>
</cp:coreProperties>
</file>