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3" r:id="rId3"/>
    <p:sldId id="290" r:id="rId4"/>
    <p:sldId id="292" r:id="rId5"/>
    <p:sldId id="304" r:id="rId6"/>
    <p:sldId id="302" r:id="rId7"/>
    <p:sldId id="286" r:id="rId8"/>
    <p:sldId id="287" r:id="rId9"/>
    <p:sldId id="303" r:id="rId10"/>
    <p:sldId id="291" r:id="rId11"/>
    <p:sldId id="296" r:id="rId12"/>
    <p:sldId id="278" r:id="rId13"/>
    <p:sldId id="279" r:id="rId14"/>
    <p:sldId id="299" r:id="rId15"/>
    <p:sldId id="280" r:id="rId16"/>
    <p:sldId id="297" r:id="rId17"/>
    <p:sldId id="300" r:id="rId18"/>
    <p:sldId id="295" r:id="rId19"/>
    <p:sldId id="294" r:id="rId20"/>
    <p:sldId id="298" r:id="rId21"/>
    <p:sldId id="276" r:id="rId22"/>
    <p:sldId id="282" r:id="rId23"/>
    <p:sldId id="288" r:id="rId24"/>
    <p:sldId id="257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3"/>
    <p:restoredTop sz="91420"/>
  </p:normalViewPr>
  <p:slideViewPr>
    <p:cSldViewPr snapToGrid="0" snapToObjects="1">
      <p:cViewPr varScale="1">
        <p:scale>
          <a:sx n="73" d="100"/>
          <a:sy n="73" d="100"/>
        </p:scale>
        <p:origin x="12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1970A5-DF02-E346-B791-D2E0CE404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C1DCC-32CB-D84A-9949-0602D7E95E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B1DAD-3326-4E42-A632-F62DCDF107F0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59E2F-F24F-2A48-AA66-6E56578768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FCC0A-15F5-CB40-A64B-F4FCEF7153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2CEF9-733C-2046-B8DD-126D22D0E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00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27E36-774F-6749-BBC1-C5871690797B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0FCBA-E7E0-7542-9C85-A819D045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7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5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70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99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5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03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03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ความสามัคคีนั้นมีอานุภาพ สามารถส่องให้ทั่วทั้งพิภพสว่างไสว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09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0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6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69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73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90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15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0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7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1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F8-3A67-2D40-9CD4-7B1455828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164BB-FB2E-A044-B2C5-DA68732ED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F1743-5C2F-7449-BDDE-5174CC83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C3B7C-DEBD-604C-BE60-27A79A23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A79C9-847D-D24B-8107-0CABCA6D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0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71DD-7F3F-9342-AB00-28A120C5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8420C-CC6E-074F-BF3B-9431E3288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5A4D1-8BC8-3840-ACB4-7F52E726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9169-3F87-0441-879C-4CA59C76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1F38D-6ED3-344E-937F-D3AA4B8F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8808C5-6DE3-D34B-979B-2DFB4B904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36676-748D-9C41-BC4E-6CD1F0964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9B41C-D273-3A48-8E35-C4F2E3CD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7CAC6-B466-B441-BB98-F00A820E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96B22-3F1B-5846-B61B-C537BC82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0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0706-477F-E744-975A-DE61330A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23964-35B4-8D45-ACCC-F030246CA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12180-6F0A-C648-9F35-273607EE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A5031-7EF8-8B43-B9F1-6EEF5081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B3353-3EB3-8946-BA26-B06F22BC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E6C8-36C2-1E46-A893-1E21DE40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9AF03-BCA7-644E-8BC2-ADDB1ED6B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C5FDA-9B8D-5644-9096-0ABD6C3B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C09BC-0718-D74B-95C9-63F500CA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CEA70-FA6A-564D-8949-BCDAB85E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3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F783-BBF1-5E4C-9673-E4F4817F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F3ACD-E9EC-9D42-97CF-1E7BD8ADA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9B4C6-A3E9-B549-B7B6-EB5025FA7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CE836-13C4-E94E-A054-55014CC9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08F43-CA6B-EF46-98A1-6E7D2823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5764C-EA66-1442-9815-3A3B1750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4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E210-CEB3-FE4D-BFF4-4EEEE303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70E2C-BA24-FD4B-9C1B-BF7849C7D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F70E3-23BE-2640-BDF1-F9C2B17FD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3A7C8-51F8-7A4B-BA91-423CA6FDF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3638D3-5BA6-8F4B-90C1-255A48BE2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988D4-D379-BC41-A401-4BD8E81C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B472A1-E123-8649-81A0-DB42741B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666F2-62F1-954C-9FBA-10709278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5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EB9BC-7E9C-D749-85B5-585EDFE7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9D153-3EDD-5649-BCE1-F152B6D9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F576D-50E5-E54E-8F5F-7BEB7558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1D0CD-26A8-BA41-8865-4F8F02C6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0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43DA9-4CA3-2C44-92BF-523D22C2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E2CAF-7809-A042-B63F-915F31A5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0B6D0-2973-BE4C-8080-33BE281C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1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5FCB-9436-4B49-AE34-83A6EA35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52076-2E9D-EE46-A1C4-4CC306909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E117A-F978-8F4A-A162-3ACF3C28E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F51E6-DF2B-E242-B984-3096C052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B3688-7248-2E48-92F4-CBB131C5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78076-E29E-9C4B-A17F-13B2A0E5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1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B813-BB00-AE47-B0E2-A3DC2873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9663D3-D982-1C45-9EF2-D421F73EC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8E1D5-6445-6B47-B75B-EC271BF2E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4FAFF-F426-D645-9C66-1C6E9ADB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03034-0236-A444-984D-389866F0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143B6-17C9-2F46-926A-E528DCDF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FACE8-57F4-B646-90AF-6549F70B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0C80-F08D-A844-9103-E27B7618A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5B1C4-A833-564C-9C7B-52F6C729B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D0349-B8BE-1949-A17D-5CADCE156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228D7-E8DD-F84E-B744-693E873D1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060"/>
            <a:ext cx="12192000" cy="19764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Stages of Team Development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for High Performing Teams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FCA4EC-250D-D440-B22C-0D5E7A2B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206" y="2207661"/>
            <a:ext cx="3844915" cy="27179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513B14-0EBE-724F-9B75-72128568BE6A}"/>
              </a:ext>
            </a:extLst>
          </p:cNvPr>
          <p:cNvSpPr txBox="1">
            <a:spLocks/>
          </p:cNvSpPr>
          <p:nvPr/>
        </p:nvSpPr>
        <p:spPr>
          <a:xfrm>
            <a:off x="52251" y="5046045"/>
            <a:ext cx="12139749" cy="1559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solidFill>
                  <a:srgbClr val="FFFF00"/>
                </a:solidFill>
              </a:rPr>
              <a:t> </a:t>
            </a:r>
            <a:r>
              <a:rPr lang="th-TH" sz="3600" b="1" dirty="0">
                <a:solidFill>
                  <a:srgbClr val="FFFF00"/>
                </a:solidFill>
              </a:rPr>
              <a:t>เข้าร่วมรี</a:t>
            </a:r>
            <a:r>
              <a:rPr lang="th-TH" sz="3600" b="1" dirty="0" err="1">
                <a:solidFill>
                  <a:srgbClr val="FFFF00"/>
                </a:solidFill>
              </a:rPr>
              <a:t>ท</a:t>
            </a:r>
            <a:r>
              <a:rPr lang="th-TH" sz="3600" b="1" dirty="0">
                <a:solidFill>
                  <a:srgbClr val="FFFF00"/>
                </a:solidFill>
              </a:rPr>
              <a:t>รี</a:t>
            </a:r>
            <a:r>
              <a:rPr lang="th-TH" sz="3600" b="1" dirty="0" err="1">
                <a:solidFill>
                  <a:srgbClr val="FFFF00"/>
                </a:solidFill>
              </a:rPr>
              <a:t>ท</a:t>
            </a:r>
            <a:r>
              <a:rPr lang="th-TH" sz="3600" b="1" dirty="0">
                <a:solidFill>
                  <a:srgbClr val="FFFF00"/>
                </a:solidFill>
              </a:rPr>
              <a:t>กับทีม(ทำงาน)วังทองหลาง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400" b="1" cap="sm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Wangthonglung Team Retreat</a:t>
            </a:r>
            <a:br>
              <a:rPr lang="en-US" sz="2400" b="1" cap="sm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300" b="1" cap="sm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C000"/>
                </a:solidFill>
              </a:rPr>
              <a:t>12-14 August, 2020</a:t>
            </a:r>
            <a:endParaRPr lang="en-US" sz="2400" b="1" i="1" strike="sngStrik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4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75811-514D-1141-BF4C-ED0DEA0E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668" y="623841"/>
            <a:ext cx="5596309" cy="10594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“Remember,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whether or not I be on earth,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My presence will be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with you always.”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04B87-42C5-1346-A4A6-B87F9402F6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" y="527970"/>
            <a:ext cx="5062129" cy="5794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A86C2E-1E5E-2446-B9AA-F9ADEF186E0A}"/>
              </a:ext>
            </a:extLst>
          </p:cNvPr>
          <p:cNvSpPr txBox="1"/>
          <p:nvPr/>
        </p:nvSpPr>
        <p:spPr>
          <a:xfrm>
            <a:off x="6165668" y="3419061"/>
            <a:ext cx="5596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2738" algn="ctr">
              <a:spcAft>
                <a:spcPts val="0"/>
              </a:spcAft>
            </a:pPr>
            <a:r>
              <a:rPr lang="th-TH" sz="4800" b="1" dirty="0">
                <a:solidFill>
                  <a:srgbClr val="0070C0"/>
                </a:solidFill>
              </a:rPr>
              <a:t>“ไม่ว่าเราอยู่บนโลกนี้หรือไม่  </a:t>
            </a:r>
          </a:p>
          <a:p>
            <a:pPr marL="312738" algn="ctr">
              <a:spcAft>
                <a:spcPts val="0"/>
              </a:spcAft>
            </a:pPr>
            <a:r>
              <a:rPr lang="th-TH" sz="4800" b="1" dirty="0">
                <a:solidFill>
                  <a:srgbClr val="0070C0"/>
                </a:solidFill>
              </a:rPr>
              <a:t>จงจำไว้ว่าเราจะอยู่กับเจ้าเสมอ” 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0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83487"/>
            <a:ext cx="12192000" cy="1976437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FFFF00"/>
                </a:solidFill>
              </a:rPr>
              <a:t>Stages of Team Development</a:t>
            </a:r>
            <a:br>
              <a:rPr lang="en-US" sz="50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for High Performing Teams</a:t>
            </a:r>
          </a:p>
        </p:txBody>
      </p:sp>
    </p:spTree>
    <p:extLst>
      <p:ext uri="{BB962C8B-B14F-4D97-AF65-F5344CB8AC3E}">
        <p14:creationId xmlns:p14="http://schemas.microsoft.com/office/powerpoint/2010/main" val="1114307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A569B3-3AFF-4940-A1E7-2EE0C2C62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213048"/>
              </p:ext>
            </p:extLst>
          </p:nvPr>
        </p:nvGraphicFramePr>
        <p:xfrm>
          <a:off x="930166" y="1435720"/>
          <a:ext cx="4238422" cy="134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8422">
                  <a:extLst>
                    <a:ext uri="{9D8B030D-6E8A-4147-A177-3AD203B41FA5}">
                      <a16:colId xmlns:a16="http://schemas.microsoft.com/office/drawing/2014/main" val="4126481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Transition from individual</a:t>
                      </a:r>
                      <a:endParaRPr lang="en-US" sz="2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 member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879864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F5ABDB-D379-0847-BC70-EB6BF5093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02903"/>
              </p:ext>
            </p:extLst>
          </p:nvPr>
        </p:nvGraphicFramePr>
        <p:xfrm>
          <a:off x="1568533" y="3206713"/>
          <a:ext cx="3113824" cy="2169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3824">
                  <a:extLst>
                    <a:ext uri="{9D8B030D-6E8A-4147-A177-3AD203B41FA5}">
                      <a16:colId xmlns:a16="http://schemas.microsoft.com/office/drawing/2014/main" val="3352695842"/>
                    </a:ext>
                  </a:extLst>
                </a:gridCol>
              </a:tblGrid>
              <a:tr h="54233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Excitement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1792794"/>
                  </a:ext>
                </a:extLst>
              </a:tr>
              <a:tr h="54233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Optimism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828571"/>
                  </a:ext>
                </a:extLst>
              </a:tr>
              <a:tr h="54233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Anticipation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6124648"/>
                  </a:ext>
                </a:extLst>
              </a:tr>
              <a:tr h="54233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Anxiety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149516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2883ADBB-0AA3-A14D-AD97-89E9EFE65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81" y="4639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</a:rPr>
              <a:t>Forming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7068AE6-ABCD-4244-84F0-518A07E799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79344"/>
              </p:ext>
            </p:extLst>
          </p:nvPr>
        </p:nvGraphicFramePr>
        <p:xfrm>
          <a:off x="9743090" y="394462"/>
          <a:ext cx="1957660" cy="15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505200" imgH="2819400" progId="MS_ClipArt_Gallery.5">
                  <p:embed/>
                </p:oleObj>
              </mc:Choice>
              <mc:Fallback>
                <p:oleObj r:id="rId3" imgW="3505200" imgH="2819400" progId="MS_ClipArt_Gallery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3090" y="394462"/>
                        <a:ext cx="1957660" cy="1561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421262C2-0A58-234C-8483-F1C08141C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8013" y="1586884"/>
            <a:ext cx="5375840" cy="441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Tasks? How to do it?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Members? Do they belong?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do I fit in?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Concepts, issues, barriers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n-GB" altLang="en-US" b="1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Task: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Establish group norms and rules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n-GB" altLang="en-US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GB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Conflict is avoided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09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1527E2-A78D-084E-AB11-F32B2B91C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596"/>
              </p:ext>
            </p:extLst>
          </p:nvPr>
        </p:nvGraphicFramePr>
        <p:xfrm>
          <a:off x="838494" y="1395242"/>
          <a:ext cx="5217795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7795">
                  <a:extLst>
                    <a:ext uri="{9D8B030D-6E8A-4147-A177-3AD203B41FA5}">
                      <a16:colId xmlns:a16="http://schemas.microsoft.com/office/drawing/2014/main" val="38147214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Most difficult stage: the challenge !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Totally normal !</a:t>
                      </a:r>
                      <a:endParaRPr lang="en-US" sz="28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55275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675294-739A-CB41-820D-1D732DD51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082375"/>
              </p:ext>
            </p:extLst>
          </p:nvPr>
        </p:nvGraphicFramePr>
        <p:xfrm>
          <a:off x="698669" y="2825185"/>
          <a:ext cx="5828256" cy="3261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2352">
                  <a:extLst>
                    <a:ext uri="{9D8B030D-6E8A-4147-A177-3AD203B41FA5}">
                      <a16:colId xmlns:a16="http://schemas.microsoft.com/office/drawing/2014/main" val="2424077220"/>
                    </a:ext>
                  </a:extLst>
                </a:gridCol>
                <a:gridCol w="2695904">
                  <a:extLst>
                    <a:ext uri="{9D8B030D-6E8A-4147-A177-3AD203B41FA5}">
                      <a16:colId xmlns:a16="http://schemas.microsoft.com/office/drawing/2014/main" val="758807620"/>
                    </a:ext>
                  </a:extLst>
                </a:gridCol>
              </a:tblGrid>
              <a:tr h="4203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Backbiting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Touchy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blaming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307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over-enthusiastic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resistant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661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concerned about success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defensive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367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dissent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complaining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522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competitive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power struggle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0795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124028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14DD7260-2347-C24D-8011-0D17DE0EE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457" y="5387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-34279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</a:rPr>
              <a:t>Storming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ea typeface="Times New Roman" panose="02020603050405020304" pitchFamily="18" charset="0"/>
              </a:rPr>
              <a:t>         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1" descr="bd06990_">
            <a:extLst>
              <a:ext uri="{FF2B5EF4-FFF2-40B4-BE49-F238E27FC236}">
                <a16:creationId xmlns:a16="http://schemas.microsoft.com/office/drawing/2014/main" id="{04E6E29B-DCDF-9241-B958-158FF4FBE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215" y="538701"/>
            <a:ext cx="1704814" cy="145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B755595-5E66-0141-A26F-FB3812B33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372" y="1955590"/>
            <a:ext cx="4852610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is in charge?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is power shared?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makes decision and how?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much influence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GB" alt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people have?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all views considered?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Point: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not take it personally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9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D571-E91C-284F-96EF-7F7C6166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0704"/>
            <a:ext cx="10515600" cy="3042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>
                <a:latin typeface="Cordia New" panose="020B0304020202020204" pitchFamily="34" charset="-34"/>
              </a:rPr>
              <a:t>ความก้าวหน้าทำสำเร็จได้โดยการผ่านวิกฤติและชัยชนะที่ส่งผลต่อกันและกัน  </a:t>
            </a:r>
            <a:r>
              <a:rPr lang="ar-SA" dirty="0" err="1">
                <a:latin typeface="Cordia New" panose="020B0304020202020204" pitchFamily="34" charset="-34"/>
              </a:rPr>
              <a:t>และการสะดุดกับปัญหาเป็นเรื่องที่เลี่ยงไม่ได้</a:t>
            </a:r>
            <a:r>
              <a:rPr lang="ar-SA" dirty="0">
                <a:latin typeface="Cordia New" panose="020B0304020202020204" pitchFamily="34" charset="-34"/>
              </a:rPr>
              <a:t>  </a:t>
            </a:r>
            <a:r>
              <a:rPr lang="ar-SA" dirty="0" err="1">
                <a:latin typeface="Cordia New" panose="020B0304020202020204" pitchFamily="34" charset="-34"/>
              </a:rPr>
              <a:t>ผู้เข้าร่วมลดจำนวนลง</a:t>
            </a:r>
            <a:r>
              <a:rPr lang="ar-SA" dirty="0">
                <a:latin typeface="Cordia New" panose="020B0304020202020204" pitchFamily="34" charset="-34"/>
              </a:rPr>
              <a:t>  </a:t>
            </a:r>
            <a:r>
              <a:rPr lang="ar-SA" dirty="0" err="1">
                <a:latin typeface="Cordia New" panose="020B0304020202020204" pitchFamily="34" charset="-34"/>
              </a:rPr>
              <a:t>กิจกรรมดำเนินไปไม่ครบรอบตามวัฏจักร</a:t>
            </a:r>
            <a:r>
              <a:rPr lang="ar-SA" dirty="0">
                <a:latin typeface="Cordia New" panose="020B0304020202020204" pitchFamily="34" charset="-34"/>
              </a:rPr>
              <a:t>  </a:t>
            </a:r>
            <a:r>
              <a:rPr lang="ar-SA" dirty="0" err="1">
                <a:latin typeface="Cordia New" panose="020B0304020202020204" pitchFamily="34" charset="-34"/>
              </a:rPr>
              <a:t>เกิดรอยแยกในสายสัมพันธ์แห่งความสามัคคีชั่วคราว</a:t>
            </a:r>
            <a:r>
              <a:rPr lang="ar-SA" dirty="0">
                <a:latin typeface="Cordia New" panose="020B0304020202020204" pitchFamily="34" charset="-34"/>
              </a:rPr>
              <a:t>  </a:t>
            </a:r>
            <a:r>
              <a:rPr lang="ar-SA" dirty="0" err="1">
                <a:latin typeface="Cordia New" panose="020B0304020202020204" pitchFamily="34" charset="-34"/>
              </a:rPr>
              <a:t>เหล่านี้คือส่วนหนึ่งของสิ่งท้าทายมากมายที่จะต้องรับมือ</a:t>
            </a:r>
            <a:r>
              <a:rPr lang="ar-SA" dirty="0">
                <a:latin typeface="Cordia New" panose="020B0304020202020204" pitchFamily="34" charset="-34"/>
              </a:rPr>
              <a:t> </a:t>
            </a:r>
            <a:r>
              <a:rPr lang="ar-SA" dirty="0"/>
              <a:t> 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 </a:t>
            </a:r>
            <a:r>
              <a:rPr lang="en-US" dirty="0"/>
              <a:t>-28 </a:t>
            </a:r>
            <a:r>
              <a:rPr lang="th-TH" sz="3200" dirty="0"/>
              <a:t>ธันวาคม2553</a:t>
            </a:r>
            <a:r>
              <a:rPr lang="en-US" sz="3200" dirty="0"/>
              <a:t>,</a:t>
            </a:r>
            <a:r>
              <a:rPr lang="th-TH" sz="3200" dirty="0"/>
              <a:t> สภายุติธรรมแห่งสากล</a:t>
            </a:r>
            <a:r>
              <a:rPr lang="en-US" sz="3200" dirty="0"/>
              <a:t>, </a:t>
            </a:r>
            <a:r>
              <a:rPr lang="th-TH" sz="3200" dirty="0"/>
              <a:t>ที่ประชุมของคณะท่านที่ปรึกษาประจำทวีป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69828-E314-7445-AEA5-2CCFA7153302}"/>
              </a:ext>
            </a:extLst>
          </p:cNvPr>
          <p:cNvSpPr txBox="1"/>
          <p:nvPr/>
        </p:nvSpPr>
        <p:spPr>
          <a:xfrm>
            <a:off x="0" y="-31535"/>
            <a:ext cx="12192000" cy="1723549"/>
          </a:xfrm>
          <a:prstGeom prst="rect">
            <a:avLst/>
          </a:prstGeom>
          <a:solidFill>
            <a:srgbClr val="0099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ar-SA" sz="3200" b="1" dirty="0" err="1">
                <a:solidFill>
                  <a:schemeClr val="bg1"/>
                </a:solidFill>
                <a:latin typeface="Cordia New" panose="020B0304020202020204" pitchFamily="34" charset="-34"/>
              </a:rPr>
              <a:t>เกิดรอยแยกในสายสัมพันธ์แห่งความสามัคคีชั่วคราว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 momentary breach in the bonds of unity </a:t>
            </a:r>
          </a:p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3EE0A-7698-7A42-9D38-563C5F82AA75}"/>
              </a:ext>
            </a:extLst>
          </p:cNvPr>
          <p:cNvSpPr txBox="1"/>
          <p:nvPr/>
        </p:nvSpPr>
        <p:spPr>
          <a:xfrm>
            <a:off x="677918" y="5029200"/>
            <a:ext cx="10342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Progress is achieved through the dialectic of crisis and victory, and setbacks are inevitable. A drop in participation,  a disruption in the cycles of activity, a momentary breach in the bonds of unity—these are among the myriad challenges that may have to be met. </a:t>
            </a:r>
          </a:p>
          <a:p>
            <a:pPr lvl="0"/>
            <a:r>
              <a:rPr lang="en-US" dirty="0"/>
              <a:t>   -  28 December 2010, Universal House of Justice, To the Conference of the Continental Boards of Counsellors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56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B9E779-6713-094B-8BFD-643DAAAE0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183718"/>
              </p:ext>
            </p:extLst>
          </p:nvPr>
        </p:nvGraphicFramePr>
        <p:xfrm>
          <a:off x="470859" y="1352159"/>
          <a:ext cx="4754880" cy="179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4880">
                  <a:extLst>
                    <a:ext uri="{9D8B030D-6E8A-4147-A177-3AD203B41FA5}">
                      <a16:colId xmlns:a16="http://schemas.microsoft.com/office/drawing/2014/main" val="39676670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Transition Stage to Performing: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Guidelines and rules established and clarified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4433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FD0E4A-9199-7840-8AE8-B3FEBB1C1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284811"/>
              </p:ext>
            </p:extLst>
          </p:nvPr>
        </p:nvGraphicFramePr>
        <p:xfrm>
          <a:off x="585159" y="3386442"/>
          <a:ext cx="452628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6280">
                  <a:extLst>
                    <a:ext uri="{9D8B030D-6E8A-4147-A177-3AD203B41FA5}">
                      <a16:colId xmlns:a16="http://schemas.microsoft.com/office/drawing/2014/main" val="1442246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share feelings and ideas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3806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work out differences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343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ability to achieve harmony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9396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constructive criticism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5592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sense of team cohesion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2579160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A6C458D6-43BE-1B40-96EA-0EF165C12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24" y="47060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</a:rPr>
              <a:t>Norming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ea typeface="Times New Roman" panose="02020603050405020304" pitchFamily="18" charset="0"/>
              </a:rPr>
              <a:t>     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12" descr="bd05584_">
            <a:extLst>
              <a:ext uri="{FF2B5EF4-FFF2-40B4-BE49-F238E27FC236}">
                <a16:creationId xmlns:a16="http://schemas.microsoft.com/office/drawing/2014/main" id="{833686BD-D8BD-8144-A1F9-B47BCF43F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683" y="280933"/>
            <a:ext cx="1670315" cy="163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6F47EF9-F8E3-6340-869C-3518503A1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243" y="1430970"/>
            <a:ext cx="6681637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GB" alt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will we do this?</a:t>
            </a: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can we work out our differences?</a:t>
            </a: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 we be different and still work together?</a:t>
            </a: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we getting anywhere?</a:t>
            </a: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C9930E-3BAD-7840-A532-43BF481219A1}"/>
              </a:ext>
            </a:extLst>
          </p:cNvPr>
          <p:cNvSpPr/>
          <p:nvPr/>
        </p:nvSpPr>
        <p:spPr>
          <a:xfrm>
            <a:off x="5743074" y="4201533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600" b="1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Task:</a:t>
            </a:r>
          </a:p>
          <a:p>
            <a:pPr>
              <a:spcAft>
                <a:spcPts val="0"/>
              </a:spcAft>
            </a:pP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Establish guidelines and rules for: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“How are we going to work together?”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Clarify: roles, responsibilities, job descriptions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85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1489-2174-DC46-B013-11A0C70C9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5" y="838200"/>
            <a:ext cx="10770476" cy="68869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0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+mj-lt"/>
              </a:rPr>
              <a:t>Progress is achieved through the dialectic of crisis and victory, and setbacks are inevitable. A drop in participation, a disruption in the cycles of activity, a momentary breach in the bonds of unity—these are among the myriad challenges that may have to be met.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>
              <a:latin typeface="+mj-lt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600" dirty="0">
                <a:latin typeface="+mj-lt"/>
              </a:rPr>
              <a:t>28 December 2010, Universal House of Justice, To the Conference of the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Continental Boards of Counsellors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 </a:t>
            </a: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r>
              <a:rPr lang="ar-SA" sz="4000" dirty="0">
                <a:solidFill>
                  <a:srgbClr val="0099FF"/>
                </a:solidFill>
                <a:latin typeface="Cordia New" panose="020B0304020202020204" pitchFamily="34" charset="-34"/>
              </a:rPr>
              <a:t>ความก้าวหน้าทำสำเร็จได้โดยการผ่านวิกฤติและชัยชนะที่ส่งผลต่อกันและกัน  </a:t>
            </a:r>
            <a:r>
              <a:rPr lang="ar-SA" sz="4000" dirty="0" err="1">
                <a:solidFill>
                  <a:srgbClr val="0099FF"/>
                </a:solidFill>
                <a:latin typeface="Cordia New" panose="020B0304020202020204" pitchFamily="34" charset="-34"/>
              </a:rPr>
              <a:t>และการสะดุดกับปัญหาเป็นเรื่องที่เลี่ยงไม่ได้</a:t>
            </a:r>
            <a:r>
              <a:rPr lang="ar-SA" sz="4000" dirty="0">
                <a:solidFill>
                  <a:srgbClr val="0099FF"/>
                </a:solidFill>
                <a:latin typeface="Cordia New" panose="020B0304020202020204" pitchFamily="34" charset="-34"/>
              </a:rPr>
              <a:t>  </a:t>
            </a:r>
            <a:r>
              <a:rPr lang="ar-SA" sz="4000" dirty="0" err="1">
                <a:solidFill>
                  <a:srgbClr val="0099FF"/>
                </a:solidFill>
                <a:latin typeface="Cordia New" panose="020B0304020202020204" pitchFamily="34" charset="-34"/>
              </a:rPr>
              <a:t>ผู้เข้าร่วมลดจำนวนลง</a:t>
            </a:r>
            <a:r>
              <a:rPr lang="ar-SA" sz="4000" dirty="0">
                <a:solidFill>
                  <a:srgbClr val="0099FF"/>
                </a:solidFill>
                <a:latin typeface="Cordia New" panose="020B0304020202020204" pitchFamily="34" charset="-34"/>
              </a:rPr>
              <a:t>  </a:t>
            </a:r>
            <a:r>
              <a:rPr lang="ar-SA" sz="4000" dirty="0" err="1">
                <a:solidFill>
                  <a:srgbClr val="0099FF"/>
                </a:solidFill>
                <a:latin typeface="Cordia New" panose="020B0304020202020204" pitchFamily="34" charset="-34"/>
              </a:rPr>
              <a:t>กิจกรรมดำเนินไปไม่ครบรอบตามวัฏจักร</a:t>
            </a:r>
            <a:r>
              <a:rPr lang="ar-SA" sz="4000" dirty="0">
                <a:solidFill>
                  <a:srgbClr val="0099FF"/>
                </a:solidFill>
                <a:latin typeface="Cordia New" panose="020B0304020202020204" pitchFamily="34" charset="-34"/>
              </a:rPr>
              <a:t>  </a:t>
            </a:r>
            <a:r>
              <a:rPr lang="ar-SA" sz="4000" dirty="0" err="1">
                <a:solidFill>
                  <a:srgbClr val="0099FF"/>
                </a:solidFill>
                <a:latin typeface="Cordia New" panose="020B0304020202020204" pitchFamily="34" charset="-34"/>
              </a:rPr>
              <a:t>เกิดรอยแยกในสายสัมพันธ์แห่งความสามัคคีชั่วคราว</a:t>
            </a:r>
            <a:r>
              <a:rPr lang="ar-SA" sz="4000" dirty="0">
                <a:solidFill>
                  <a:srgbClr val="0099FF"/>
                </a:solidFill>
                <a:latin typeface="Cordia New" panose="020B0304020202020204" pitchFamily="34" charset="-34"/>
              </a:rPr>
              <a:t>  </a:t>
            </a:r>
            <a:r>
              <a:rPr lang="ar-SA" sz="4000" dirty="0" err="1">
                <a:solidFill>
                  <a:srgbClr val="0099FF"/>
                </a:solidFill>
                <a:latin typeface="Cordia New" panose="020B0304020202020204" pitchFamily="34" charset="-34"/>
              </a:rPr>
              <a:t>เหล่านี้คือส่วนหนึ่งของสิ่งท้าทายมากมายที่จะต้องรับมือ</a:t>
            </a:r>
            <a:r>
              <a:rPr lang="ar-SA" sz="4000" dirty="0">
                <a:solidFill>
                  <a:srgbClr val="0099FF"/>
                </a:solidFill>
                <a:latin typeface="Cordia New" panose="020B0304020202020204" pitchFamily="34" charset="-34"/>
              </a:rPr>
              <a:t>  </a:t>
            </a:r>
            <a:endParaRPr lang="en-US" sz="4000" dirty="0">
              <a:solidFill>
                <a:srgbClr val="0099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o-RO" sz="4000" dirty="0">
                <a:solidFill>
                  <a:srgbClr val="0099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 </a:t>
            </a:r>
            <a:endParaRPr lang="en-US" sz="2200" dirty="0">
              <a:solidFill>
                <a:srgbClr val="0099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4000" dirty="0">
                <a:solidFill>
                  <a:srgbClr val="0099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28 </a:t>
            </a:r>
            <a:r>
              <a:rPr lang="ar-SA" sz="4000" dirty="0" err="1">
                <a:solidFill>
                  <a:srgbClr val="0099FF"/>
                </a:solidFill>
                <a:latin typeface="Cordia New" panose="020B0304020202020204" pitchFamily="34" charset="-34"/>
              </a:rPr>
              <a:t>ธันวาคม</a:t>
            </a:r>
            <a:r>
              <a:rPr lang="en-US" sz="4000" dirty="0">
                <a:solidFill>
                  <a:srgbClr val="0099FF"/>
                </a:solidFill>
                <a:latin typeface="Cordia New" panose="020B0304020202020204" pitchFamily="34" charset="-34"/>
              </a:rPr>
              <a:t> 2010</a:t>
            </a:r>
            <a:r>
              <a:rPr lang="en-US" sz="4000" dirty="0">
                <a:solidFill>
                  <a:srgbClr val="0099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,</a:t>
            </a:r>
            <a:r>
              <a:rPr lang="ar-SA" sz="4000" dirty="0">
                <a:solidFill>
                  <a:srgbClr val="0099FF"/>
                </a:solidFill>
                <a:latin typeface="Cordia New" panose="020B0304020202020204" pitchFamily="34" charset="-34"/>
              </a:rPr>
              <a:t> </a:t>
            </a:r>
            <a:r>
              <a:rPr lang="ar-SA" sz="4000" dirty="0" err="1">
                <a:solidFill>
                  <a:srgbClr val="0099FF"/>
                </a:solidFill>
                <a:latin typeface="Cordia New" panose="020B0304020202020204" pitchFamily="34" charset="-34"/>
              </a:rPr>
              <a:t>สภายุติธรรมแห่งสากล</a:t>
            </a:r>
            <a:r>
              <a:rPr lang="en-US" sz="4000" dirty="0">
                <a:solidFill>
                  <a:srgbClr val="0099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ar-SA" sz="4000" dirty="0" err="1">
                <a:solidFill>
                  <a:srgbClr val="0099FF"/>
                </a:solidFill>
                <a:latin typeface="Cordia New" panose="020B0304020202020204" pitchFamily="34" charset="-34"/>
              </a:rPr>
              <a:t>ที่ประชุมของคณะท่านที่ปรึกษาประจำทวีป</a:t>
            </a:r>
            <a:r>
              <a:rPr lang="en-US" sz="4000" dirty="0">
                <a:solidFill>
                  <a:srgbClr val="0099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 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E9C096-8595-ED4F-B319-EA3B2301BF8F}"/>
              </a:ext>
            </a:extLst>
          </p:cNvPr>
          <p:cNvSpPr txBox="1">
            <a:spLocks/>
          </p:cNvSpPr>
          <p:nvPr/>
        </p:nvSpPr>
        <p:spPr>
          <a:xfrm>
            <a:off x="0" y="-3"/>
            <a:ext cx="12192000" cy="838203"/>
          </a:xfrm>
          <a:prstGeom prst="rect">
            <a:avLst/>
          </a:prstGeom>
          <a:solidFill>
            <a:srgbClr val="0099FF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Challenges have been Anticipated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by the Universal House of Justice: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92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D571-E91C-284F-96EF-7F7C6166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89" y="1371604"/>
            <a:ext cx="11143593" cy="340535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7200" dirty="0"/>
              <a:t>The </a:t>
            </a:r>
            <a:r>
              <a:rPr lang="en-US" sz="7200" b="1" dirty="0"/>
              <a:t>LSA of Chiang Mai </a:t>
            </a:r>
            <a:r>
              <a:rPr lang="en-US" sz="7200" dirty="0"/>
              <a:t>is pleased to invite everyone to a special meeting at the </a:t>
            </a:r>
            <a:r>
              <a:rPr lang="en-US" sz="7200" b="1" u="sng" dirty="0"/>
              <a:t>Baha'i Center</a:t>
            </a:r>
            <a:r>
              <a:rPr lang="en-US" sz="7200" u="sng" dirty="0"/>
              <a:t> </a:t>
            </a:r>
            <a:r>
              <a:rPr lang="en-US" sz="7200" dirty="0"/>
              <a:t> for a</a:t>
            </a:r>
            <a:r>
              <a:rPr lang="en-US" sz="7200" b="1" dirty="0"/>
              <a:t>  </a:t>
            </a:r>
            <a:r>
              <a:rPr lang="en-US" sz="7200" b="1" u="sng" dirty="0"/>
              <a:t>Joint Consultation</a:t>
            </a:r>
            <a:r>
              <a:rPr lang="en-US" sz="7200" dirty="0"/>
              <a:t> on how to coordinate development of the the resources  and community building in both Hang Dong and Chiang Mai Clusters. The potential of both clusters is exciting and great!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b="1" u="sng" dirty="0"/>
              <a:t>Venue</a:t>
            </a:r>
            <a:r>
              <a:rPr lang="en-US" sz="7200" b="1" dirty="0"/>
              <a:t>:</a:t>
            </a:r>
            <a:r>
              <a:rPr lang="en-US" sz="7200" dirty="0"/>
              <a:t>               Baha'i Center              </a:t>
            </a:r>
            <a:r>
              <a:rPr lang="en-US" sz="7200" b="1" u="sng" dirty="0"/>
              <a:t>Date:</a:t>
            </a:r>
            <a:r>
              <a:rPr lang="en-US" sz="7200" dirty="0"/>
              <a:t> Thursday, 6 August                 </a:t>
            </a:r>
            <a:r>
              <a:rPr lang="en-US" sz="7200" b="1" u="sng" dirty="0"/>
              <a:t>Time</a:t>
            </a:r>
            <a:r>
              <a:rPr lang="en-US" sz="7200" b="1" dirty="0"/>
              <a:t>:</a:t>
            </a:r>
            <a:r>
              <a:rPr lang="en-US" sz="7200" dirty="0"/>
              <a:t>  5:30 pm - 7:00 pm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b="1" u="sng" dirty="0"/>
              <a:t>Agenda: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7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-       Discuss elements of community-building in both areas and how we support and strengthen  the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        development and use human resources in each area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-       Discussion of </a:t>
            </a:r>
            <a:r>
              <a:rPr lang="en-US" sz="7200" b="1" u="sng" dirty="0"/>
              <a:t>coordination and guiding principles </a:t>
            </a:r>
            <a:r>
              <a:rPr lang="en-US" sz="7200" dirty="0"/>
              <a:t>for community-building in both clusters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-      Share Hang Dong Cluster's Hopes and Plans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-       Share Chiang Mai Cluster’s Hopes and Plans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-       Coordination of Separate Cluster Feasts and Joint Feasts</a:t>
            </a:r>
            <a:br>
              <a:rPr lang="en-US" sz="7200" dirty="0"/>
            </a:br>
            <a:r>
              <a:rPr lang="en-US" sz="7200" dirty="0"/>
              <a:t>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u="sng" dirty="0"/>
              <a:t>Participants</a:t>
            </a:r>
            <a:r>
              <a:rPr lang="en-US" sz="7200" b="1" dirty="0"/>
              <a:t>:    </a:t>
            </a:r>
            <a:r>
              <a:rPr lang="en-US" sz="7200" b="1" u="sng" dirty="0"/>
              <a:t>Chiang Mai LSA:</a:t>
            </a:r>
            <a:r>
              <a:rPr lang="en-US" sz="7200" dirty="0"/>
              <a:t> Maliheh, Golee, Bayu, Praphan, Supap, Nit, Carmel, Diana, Tim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b="1" dirty="0"/>
              <a:t>                              </a:t>
            </a:r>
            <a:r>
              <a:rPr lang="en-US" sz="7200" b="1" u="sng" dirty="0"/>
              <a:t>Others:</a:t>
            </a:r>
            <a:r>
              <a:rPr lang="en-US" sz="7200" dirty="0"/>
              <a:t> Nasser, Nabil, Satit, Giti &amp; Firaydun, Daeng</a:t>
            </a:r>
            <a:br>
              <a:rPr lang="en-US" sz="7200" dirty="0"/>
            </a:br>
            <a:br>
              <a:rPr lang="en-US" sz="7200" dirty="0"/>
            </a:br>
            <a:r>
              <a:rPr lang="en-US" sz="7200" dirty="0"/>
              <a:t>LSA Secretary of the Baha'is of </a:t>
            </a:r>
            <a:r>
              <a:rPr lang="en-US" sz="7200" dirty="0" err="1"/>
              <a:t>Nakhorn</a:t>
            </a:r>
            <a:r>
              <a:rPr lang="en-US" sz="7200" dirty="0"/>
              <a:t> Chiang Mai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69828-E314-7445-AEA5-2CCFA7153302}"/>
              </a:ext>
            </a:extLst>
          </p:cNvPr>
          <p:cNvSpPr txBox="1"/>
          <p:nvPr/>
        </p:nvSpPr>
        <p:spPr>
          <a:xfrm>
            <a:off x="0" y="-31535"/>
            <a:ext cx="12192000" cy="1231106"/>
          </a:xfrm>
          <a:prstGeom prst="rect">
            <a:avLst/>
          </a:prstGeom>
          <a:solidFill>
            <a:srgbClr val="0099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Example: Storming to Norming in Chiang Mai</a:t>
            </a:r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C821C-3E06-4848-9F96-9C8407D99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036" y="4146331"/>
            <a:ext cx="2247521" cy="193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77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A984CC-D796-C048-BA8B-D82E3166F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569146"/>
              </p:ext>
            </p:extLst>
          </p:nvPr>
        </p:nvGraphicFramePr>
        <p:xfrm>
          <a:off x="1615831" y="1820920"/>
          <a:ext cx="372618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6180">
                  <a:extLst>
                    <a:ext uri="{9D8B030D-6E8A-4147-A177-3AD203B41FA5}">
                      <a16:colId xmlns:a16="http://schemas.microsoft.com/office/drawing/2014/main" val="2034875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Work gets done!</a:t>
                      </a:r>
                      <a:endParaRPr lang="en-US" sz="28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131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CE5B68-DFB3-1C4E-A6B7-C293D548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37079"/>
              </p:ext>
            </p:extLst>
          </p:nvPr>
        </p:nvGraphicFramePr>
        <p:xfrm>
          <a:off x="1008993" y="2776842"/>
          <a:ext cx="5290771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0771">
                  <a:extLst>
                    <a:ext uri="{9D8B030D-6E8A-4147-A177-3AD203B41FA5}">
                      <a16:colId xmlns:a16="http://schemas.microsoft.com/office/drawing/2014/main" val="5389041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endParaRPr lang="en-US" sz="2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insight into getting task done efficiently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8669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meeting deadlines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harmony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1316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244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endParaRPr lang="en-US" sz="1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072443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FB8F1A9B-915F-8D41-A88B-BFC8F8C32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2478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Picture 13" descr="bd04972_">
            <a:extLst>
              <a:ext uri="{FF2B5EF4-FFF2-40B4-BE49-F238E27FC236}">
                <a16:creationId xmlns:a16="http://schemas.microsoft.com/office/drawing/2014/main" id="{CA79BECB-FE04-884E-A4E4-AB9BF5DE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55" y="288484"/>
            <a:ext cx="2037633" cy="153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E5CA24A-1960-EE40-9909-3D7D41985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84" y="293244"/>
            <a:ext cx="5730928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GB" altLang="en-US" sz="7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</a:rPr>
              <a:t>Performing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2EBB1-5B31-4B41-8DE2-0BD1041CD05C}"/>
              </a:ext>
            </a:extLst>
          </p:cNvPr>
          <p:cNvSpPr/>
          <p:nvPr/>
        </p:nvSpPr>
        <p:spPr>
          <a:xfrm>
            <a:off x="7131266" y="49145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GB" altLang="en-US" sz="3200" b="1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Task:</a:t>
            </a:r>
            <a:endParaRPr lang="en-GB" altLang="en-US" sz="3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 the plan</a:t>
            </a:r>
            <a:endParaRPr lang="en-GB" alt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F42786A-6F5E-5F44-A3CB-C6EB4B1A8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25534"/>
              </p:ext>
            </p:extLst>
          </p:nvPr>
        </p:nvGraphicFramePr>
        <p:xfrm>
          <a:off x="6795699" y="2463713"/>
          <a:ext cx="4931082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1082">
                  <a:extLst>
                    <a:ext uri="{9D8B030D-6E8A-4147-A177-3AD203B41FA5}">
                      <a16:colId xmlns:a16="http://schemas.microsoft.com/office/drawing/2014/main" val="639194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</a:pPr>
                      <a:r>
                        <a:rPr lang="en-GB" altLang="en-US" sz="3200" b="1" dirty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Questions:</a:t>
                      </a:r>
                      <a:endParaRPr lang="en-GB" altLang="en-US" sz="3200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961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800" b="1" dirty="0">
                          <a:effectLst/>
                        </a:rPr>
                        <a:t>what more can be done?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289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800" b="1" dirty="0">
                          <a:effectLst/>
                        </a:rPr>
                        <a:t>how can we perform better: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more efficient and effective?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452555"/>
                  </a:ext>
                </a:extLst>
              </a:tr>
            </a:tbl>
          </a:graphicData>
        </a:graphic>
      </p:graphicFrame>
      <p:pic>
        <p:nvPicPr>
          <p:cNvPr id="11" name="Picture 2" descr="apple tree">
            <a:extLst>
              <a:ext uri="{FF2B5EF4-FFF2-40B4-BE49-F238E27FC236}">
                <a16:creationId xmlns:a16="http://schemas.microsoft.com/office/drawing/2014/main" id="{5ED5F599-1CA9-A64B-AD7C-65E0BCE60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/>
        </p:blipFill>
        <p:spPr bwMode="auto">
          <a:xfrm>
            <a:off x="8021054" y="293136"/>
            <a:ext cx="1332922" cy="163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3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C0015B-0E82-FF42-BE20-073232922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731223"/>
              </p:ext>
            </p:extLst>
          </p:nvPr>
        </p:nvGraphicFramePr>
        <p:xfrm>
          <a:off x="1268983" y="1521379"/>
          <a:ext cx="372618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6180">
                  <a:extLst>
                    <a:ext uri="{9D8B030D-6E8A-4147-A177-3AD203B41FA5}">
                      <a16:colId xmlns:a16="http://schemas.microsoft.com/office/drawing/2014/main" val="36139993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Changes!</a:t>
                      </a:r>
                      <a:endParaRPr lang="en-US" sz="28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073028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088F49-BFD6-2A41-AABC-A09893932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25364"/>
              </p:ext>
            </p:extLst>
          </p:nvPr>
        </p:nvGraphicFramePr>
        <p:xfrm>
          <a:off x="847024" y="2641521"/>
          <a:ext cx="4843074" cy="3678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3074">
                  <a:extLst>
                    <a:ext uri="{9D8B030D-6E8A-4147-A177-3AD203B41FA5}">
                      <a16:colId xmlns:a16="http://schemas.microsoft.com/office/drawing/2014/main" val="172870270"/>
                    </a:ext>
                  </a:extLst>
                </a:gridCol>
              </a:tblGrid>
              <a:tr h="30873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celebrate successes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5091520"/>
                  </a:ext>
                </a:extLst>
              </a:tr>
              <a:tr h="18524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  <a:defRPr/>
                      </a:pPr>
                      <a:r>
                        <a:rPr lang="en-US" sz="2800" dirty="0">
                          <a:effectLst/>
                        </a:rPr>
                        <a:t>acknowledge &amp; recognize the changes for the team &amp; individuals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  <a:defRPr/>
                      </a:pPr>
                      <a:r>
                        <a:rPr lang="en-US" sz="2800" dirty="0">
                          <a:effectLst/>
                        </a:rPr>
                        <a:t>encourage each other in their individual “next steps”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3538273"/>
                  </a:ext>
                </a:extLst>
              </a:tr>
              <a:tr h="30873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9156083"/>
                  </a:ext>
                </a:extLst>
              </a:tr>
              <a:tr h="264631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10906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5A16459-7775-FE44-B92D-9F349A70F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644" y="6755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GB" altLang="en-US" sz="6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</a:rPr>
              <a:t>Transitioning</a:t>
            </a:r>
            <a:r>
              <a:rPr kumimoji="0" lang="en-GB" altLang="en-US" sz="6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</a:rPr>
              <a:t>    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C6AF9D-3C5C-F74C-A54E-694F7C6CF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032" y="1848493"/>
            <a:ext cx="5397062" cy="38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2400" dirty="0"/>
              <a:t>what have we learned as a team?</a:t>
            </a:r>
          </a:p>
          <a:p>
            <a:pPr marL="342900" indent="-342900"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2400" dirty="0"/>
              <a:t>what advice do we have for other teams?</a:t>
            </a:r>
          </a:p>
          <a:p>
            <a:pPr marL="342900" indent="-342900"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2400" dirty="0"/>
              <a:t>what have we learned individually?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GB" altLang="en-US" b="1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Task: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altLang="en-US" sz="2400" dirty="0">
                <a:cs typeface="Arial" panose="020B0604020202020204" pitchFamily="34" charset="0"/>
              </a:rPr>
              <a:t>Reflecting</a:t>
            </a:r>
            <a:r>
              <a:rPr lang="en-GB" altLang="en-US" sz="2400" dirty="0">
                <a:solidFill>
                  <a:srgbClr val="808080"/>
                </a:solidFill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kumimoji="0" lang="en-GB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9DA65-6800-094C-9DE9-11D5449588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28" y="361123"/>
            <a:ext cx="1882089" cy="15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8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"/>
            <a:ext cx="12192000" cy="838203"/>
          </a:xfrm>
          <a:solidFill>
            <a:srgbClr val="0099FF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Stages of High Performing Team</a:t>
            </a:r>
          </a:p>
        </p:txBody>
      </p:sp>
      <p:pic>
        <p:nvPicPr>
          <p:cNvPr id="1026" name="Picture 2" descr="The five stages of team development in a graph: forming, storming, norming, performing, and adjourning.">
            <a:extLst>
              <a:ext uri="{FF2B5EF4-FFF2-40B4-BE49-F238E27FC236}">
                <a16:creationId xmlns:a16="http://schemas.microsoft.com/office/drawing/2014/main" id="{67258784-3456-0E44-9D44-51B0C7DA2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9446" r="7339" b="6608"/>
          <a:stretch/>
        </p:blipFill>
        <p:spPr bwMode="auto">
          <a:xfrm>
            <a:off x="733096" y="1587938"/>
            <a:ext cx="8828690" cy="50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4E7D26-E467-8946-B81E-4B87317C9C29}"/>
              </a:ext>
            </a:extLst>
          </p:cNvPr>
          <p:cNvCxnSpPr/>
          <p:nvPr/>
        </p:nvCxnSpPr>
        <p:spPr>
          <a:xfrm>
            <a:off x="8991226" y="3563007"/>
            <a:ext cx="867104" cy="1056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480855-ED97-5E45-BEC9-24D4C0170EC3}"/>
              </a:ext>
            </a:extLst>
          </p:cNvPr>
          <p:cNvSpPr txBox="1"/>
          <p:nvPr/>
        </p:nvSpPr>
        <p:spPr>
          <a:xfrm>
            <a:off x="9217945" y="4786724"/>
            <a:ext cx="29740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6. </a:t>
            </a:r>
            <a:r>
              <a:rPr lang="th-TH" sz="3800" dirty="0">
                <a:solidFill>
                  <a:srgbClr val="0070C0"/>
                </a:solidFill>
              </a:rPr>
              <a:t>ขั้นตอนถัดไป</a:t>
            </a:r>
          </a:p>
          <a:p>
            <a:r>
              <a:rPr lang="en-US" sz="2400" b="1" dirty="0"/>
              <a:t>       Next Steps !!!</a:t>
            </a:r>
          </a:p>
        </p:txBody>
      </p:sp>
      <p:pic>
        <p:nvPicPr>
          <p:cNvPr id="19" name="Picture 2" descr="apple tree">
            <a:extLst>
              <a:ext uri="{FF2B5EF4-FFF2-40B4-BE49-F238E27FC236}">
                <a16:creationId xmlns:a16="http://schemas.microsoft.com/office/drawing/2014/main" id="{31D34FCE-F6D8-E743-BE86-C46655CFB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/>
        </p:blipFill>
        <p:spPr bwMode="auto">
          <a:xfrm>
            <a:off x="6959469" y="978510"/>
            <a:ext cx="990659" cy="12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B7421D-7E40-EC48-82BC-DA574E9303B9}"/>
              </a:ext>
            </a:extLst>
          </p:cNvPr>
          <p:cNvSpPr txBox="1"/>
          <p:nvPr/>
        </p:nvSpPr>
        <p:spPr>
          <a:xfrm>
            <a:off x="3783727" y="5265692"/>
            <a:ext cx="48593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2.</a:t>
            </a:r>
            <a:r>
              <a:rPr lang="th-TH" sz="2600" b="1" dirty="0">
                <a:solidFill>
                  <a:srgbClr val="0070C0"/>
                </a:solidFill>
              </a:rPr>
              <a:t> </a:t>
            </a:r>
            <a:r>
              <a:rPr lang="th-TH" sz="4000" b="1" dirty="0">
                <a:solidFill>
                  <a:srgbClr val="0070C0"/>
                </a:solidFill>
              </a:rPr>
              <a:t>พายุ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2600" b="1" dirty="0">
                <a:solidFill>
                  <a:srgbClr val="0070C0"/>
                </a:solidFill>
              </a:rPr>
              <a:t>(</a:t>
            </a:r>
            <a:r>
              <a:rPr lang="th-TH" sz="3800" b="1" dirty="0">
                <a:solidFill>
                  <a:srgbClr val="00B050"/>
                </a:solidFill>
              </a:rPr>
              <a:t>การระดมความคิด</a:t>
            </a:r>
            <a:r>
              <a:rPr lang="en-US" sz="2600" b="1" dirty="0">
                <a:solidFill>
                  <a:srgbClr val="00B050"/>
                </a:solidFill>
              </a:rPr>
              <a:t>)</a:t>
            </a:r>
            <a:r>
              <a:rPr lang="en-US" sz="38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FFA98-3E98-3D4A-A772-0947B3CD029D}"/>
              </a:ext>
            </a:extLst>
          </p:cNvPr>
          <p:cNvSpPr txBox="1"/>
          <p:nvPr/>
        </p:nvSpPr>
        <p:spPr>
          <a:xfrm>
            <a:off x="1371588" y="3216165"/>
            <a:ext cx="2247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1 </a:t>
            </a:r>
            <a:r>
              <a:rPr lang="th-TH" sz="3800" b="1" dirty="0">
                <a:solidFill>
                  <a:srgbClr val="0070C0"/>
                </a:solidFill>
              </a:rPr>
              <a:t>การก่อตั้งขึ้น</a:t>
            </a:r>
            <a:endParaRPr lang="en-US" sz="38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159DB1-23C3-FE46-A22A-C1ECA5715FBE}"/>
              </a:ext>
            </a:extLst>
          </p:cNvPr>
          <p:cNvSpPr/>
          <p:nvPr/>
        </p:nvSpPr>
        <p:spPr>
          <a:xfrm>
            <a:off x="4995630" y="3055144"/>
            <a:ext cx="2074607" cy="67710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3 </a:t>
            </a:r>
            <a:r>
              <a:rPr lang="th-TH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บรรทัดฐาน</a:t>
            </a:r>
            <a:endParaRPr lang="en-US" sz="3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9FC58-5F80-A14B-8531-45B2F99D77F3}"/>
              </a:ext>
            </a:extLst>
          </p:cNvPr>
          <p:cNvSpPr/>
          <p:nvPr/>
        </p:nvSpPr>
        <p:spPr>
          <a:xfrm>
            <a:off x="5055210" y="1336697"/>
            <a:ext cx="192392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4 </a:t>
            </a:r>
            <a:r>
              <a:rPr lang="th-TH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การปฏิบัติ</a:t>
            </a:r>
            <a:endParaRPr lang="en-US" sz="3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DF4F9-515C-ED40-8A8B-21EFB43A2094}"/>
              </a:ext>
            </a:extLst>
          </p:cNvPr>
          <p:cNvSpPr/>
          <p:nvPr/>
        </p:nvSpPr>
        <p:spPr>
          <a:xfrm>
            <a:off x="8643041" y="2282628"/>
            <a:ext cx="2946640" cy="67710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5 </a:t>
            </a:r>
            <a:r>
              <a:rPr lang="th-TH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การเปลี่ยนแปลง</a:t>
            </a:r>
            <a:r>
              <a:rPr lang="en-US" sz="38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59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93797"/>
            <a:ext cx="12192000" cy="1976437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FFFF00"/>
                </a:solidFill>
              </a:rPr>
              <a:t>These stages are all normal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94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"/>
            <a:ext cx="12192000" cy="834192"/>
          </a:xfrm>
          <a:solidFill>
            <a:srgbClr val="0099FF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Thepleela:  A Learning Site – Experienced all Stages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3B98E-7BF1-804A-ACE7-49EEA1E9D83E}"/>
              </a:ext>
            </a:extLst>
          </p:cNvPr>
          <p:cNvSpPr txBox="1"/>
          <p:nvPr/>
        </p:nvSpPr>
        <p:spPr>
          <a:xfrm>
            <a:off x="409903" y="1827951"/>
            <a:ext cx="114930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What have we learned in Thepleela (with support from the National Office) about moving through they steps that can help others?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What “tips” do we have that can help other team?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It is a good time to pause and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      reflect on what we have learned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      for ourselves?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85887-6FA1-2E40-B89E-8F2EEB867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233" y="3691441"/>
            <a:ext cx="4442733" cy="24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79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300464-1D3E-E64F-9388-964043508C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b="1" dirty="0">
                <a:solidFill>
                  <a:srgbClr val="0099FF"/>
                </a:solidFill>
              </a:rPr>
              <a:t>Comments or Questions?</a:t>
            </a:r>
          </a:p>
        </p:txBody>
      </p:sp>
    </p:spTree>
    <p:extLst>
      <p:ext uri="{BB962C8B-B14F-4D97-AF65-F5344CB8AC3E}">
        <p14:creationId xmlns:p14="http://schemas.microsoft.com/office/powerpoint/2010/main" val="3735650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FE87E-625B-2B4C-822C-9AA2FD192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0070C0"/>
                </a:solidFill>
              </a:rPr>
              <a:t>“So powerful is the light of unity that it can illuminate the whole world”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6EF80-B7B8-F442-B7C4-AEF7245E7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63627" cy="6874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7818" y="5779869"/>
            <a:ext cx="11842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solidFill>
                  <a:schemeClr val="bg1"/>
                </a:solidFill>
              </a:rPr>
              <a:t>ความสามัคคีนั้นมีอานุภาพ สามารถส่องให้ทั่วทั้งพิภพสว่างไสว</a:t>
            </a:r>
          </a:p>
        </p:txBody>
      </p:sp>
    </p:spTree>
    <p:extLst>
      <p:ext uri="{BB962C8B-B14F-4D97-AF65-F5344CB8AC3E}">
        <p14:creationId xmlns:p14="http://schemas.microsoft.com/office/powerpoint/2010/main" val="3613192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"/>
            <a:ext cx="12192000" cy="83820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Stages of High Performing Team</a:t>
            </a:r>
          </a:p>
        </p:txBody>
      </p:sp>
      <p:pic>
        <p:nvPicPr>
          <p:cNvPr id="1026" name="Picture 2" descr="The five stages of team development in a graph: forming, storming, norming, performing, and adjourning.">
            <a:extLst>
              <a:ext uri="{FF2B5EF4-FFF2-40B4-BE49-F238E27FC236}">
                <a16:creationId xmlns:a16="http://schemas.microsoft.com/office/drawing/2014/main" id="{67258784-3456-0E44-9D44-51B0C7DA2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9446" r="7339" b="6608"/>
          <a:stretch/>
        </p:blipFill>
        <p:spPr bwMode="auto">
          <a:xfrm>
            <a:off x="1198179" y="1457434"/>
            <a:ext cx="8828690" cy="50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299F82-DFF0-4B45-B966-55DCD858B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647" y="3337150"/>
            <a:ext cx="811027" cy="698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E7C0F2-547D-1545-AE90-62B7E636D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778" y="4807608"/>
            <a:ext cx="901700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D7ABB2-6588-894D-AB78-127D7CFCE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5764" y="3238535"/>
            <a:ext cx="836000" cy="948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06A868-C032-1243-B7F5-A6572BBC3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1764" y="1333937"/>
            <a:ext cx="1028700" cy="723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75BC6A-A1E5-E34C-9876-263FDE1DF5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6869" y="2665481"/>
            <a:ext cx="890538" cy="102086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4E7D26-E467-8946-B81E-4B87317C9C29}"/>
              </a:ext>
            </a:extLst>
          </p:cNvPr>
          <p:cNvCxnSpPr/>
          <p:nvPr/>
        </p:nvCxnSpPr>
        <p:spPr>
          <a:xfrm>
            <a:off x="9364717" y="3563007"/>
            <a:ext cx="867104" cy="1056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480855-ED97-5E45-BEC9-24D4C0170EC3}"/>
              </a:ext>
            </a:extLst>
          </p:cNvPr>
          <p:cNvSpPr txBox="1"/>
          <p:nvPr/>
        </p:nvSpPr>
        <p:spPr>
          <a:xfrm>
            <a:off x="9758855" y="4619297"/>
            <a:ext cx="204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Next Steps !!!</a:t>
            </a:r>
          </a:p>
        </p:txBody>
      </p:sp>
    </p:spTree>
    <p:extLst>
      <p:ext uri="{BB962C8B-B14F-4D97-AF65-F5344CB8AC3E}">
        <p14:creationId xmlns:p14="http://schemas.microsoft.com/office/powerpoint/2010/main" val="1492045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"/>
            <a:ext cx="12192000" cy="83820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We work together – we are all collected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434E9-3B9A-2442-9CD8-03BAB8E6D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48" y="1051036"/>
            <a:ext cx="7477049" cy="5285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9EA2A7-E34F-AC42-ACEE-DA18DAED6D40}"/>
              </a:ext>
            </a:extLst>
          </p:cNvPr>
          <p:cNvSpPr txBox="1"/>
          <p:nvPr/>
        </p:nvSpPr>
        <p:spPr>
          <a:xfrm>
            <a:off x="8434552" y="5591155"/>
            <a:ext cx="345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Abdu’l-Baha is always with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4A245-244E-D841-8D5B-E103BA5F7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825" y="5265193"/>
            <a:ext cx="1165589" cy="1199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3C3BF9-089F-0142-9CA5-02534B6B36F5}"/>
              </a:ext>
            </a:extLst>
          </p:cNvPr>
          <p:cNvSpPr txBox="1"/>
          <p:nvPr/>
        </p:nvSpPr>
        <p:spPr>
          <a:xfrm>
            <a:off x="6243150" y="2743194"/>
            <a:ext cx="1198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Individual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85A58-5CF6-9140-AEF5-215169CBFD94}"/>
              </a:ext>
            </a:extLst>
          </p:cNvPr>
          <p:cNvSpPr txBox="1"/>
          <p:nvPr/>
        </p:nvSpPr>
        <p:spPr>
          <a:xfrm>
            <a:off x="5959370" y="5943605"/>
            <a:ext cx="1198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Individual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46CF9A-B98D-AF47-BF94-68498F2292DF}"/>
              </a:ext>
            </a:extLst>
          </p:cNvPr>
          <p:cNvSpPr txBox="1"/>
          <p:nvPr/>
        </p:nvSpPr>
        <p:spPr>
          <a:xfrm>
            <a:off x="2060023" y="1161388"/>
            <a:ext cx="1198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Individual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47ABDA-8F9B-3C43-AE2E-94198AB9741B}"/>
              </a:ext>
            </a:extLst>
          </p:cNvPr>
          <p:cNvSpPr txBox="1"/>
          <p:nvPr/>
        </p:nvSpPr>
        <p:spPr>
          <a:xfrm>
            <a:off x="257503" y="2243953"/>
            <a:ext cx="1198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Individual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255FD6-3514-0C40-A7B4-129CC3FEF1E2}"/>
              </a:ext>
            </a:extLst>
          </p:cNvPr>
          <p:cNvSpPr txBox="1"/>
          <p:nvPr/>
        </p:nvSpPr>
        <p:spPr>
          <a:xfrm>
            <a:off x="2932386" y="5517935"/>
            <a:ext cx="1198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Individual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65B774-36B6-F14B-9F4A-E0FACBE72354}"/>
              </a:ext>
            </a:extLst>
          </p:cNvPr>
          <p:cNvSpPr/>
          <p:nvPr/>
        </p:nvSpPr>
        <p:spPr>
          <a:xfrm>
            <a:off x="2621271" y="2743194"/>
            <a:ext cx="2502522" cy="1008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Team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73B385-2E84-F242-8B48-D1D917DCE954}"/>
              </a:ext>
            </a:extLst>
          </p:cNvPr>
          <p:cNvSpPr txBox="1"/>
          <p:nvPr/>
        </p:nvSpPr>
        <p:spPr>
          <a:xfrm>
            <a:off x="8198073" y="1008989"/>
            <a:ext cx="36891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70C0"/>
                </a:solidFill>
              </a:rPr>
              <a:t>Oil for the gears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Prayers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Using the writings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Consultation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Individual growth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other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3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"/>
            <a:ext cx="12192000" cy="1513493"/>
          </a:xfrm>
          <a:solidFill>
            <a:srgbClr val="0099FF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Thepleela has been through all these stages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at different times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4B323-183C-254A-8C58-ED1F403565A2}"/>
              </a:ext>
            </a:extLst>
          </p:cNvPr>
          <p:cNvSpPr txBox="1"/>
          <p:nvPr/>
        </p:nvSpPr>
        <p:spPr>
          <a:xfrm>
            <a:off x="373113" y="1513487"/>
            <a:ext cx="73677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There have been many great results !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What stage we are in changes when there is a change in team membership.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As a learning site, there has been much learning already.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i="1" dirty="0">
                <a:solidFill>
                  <a:srgbClr val="FF0000"/>
                </a:solidFill>
                <a:sym typeface="Wingdings" pitchFamily="2" charset="2"/>
              </a:rPr>
              <a:t>  </a:t>
            </a:r>
            <a:r>
              <a:rPr lang="en-US" sz="3200" i="1" dirty="0">
                <a:solidFill>
                  <a:srgbClr val="FF0000"/>
                </a:solidFill>
              </a:rPr>
              <a:t>We would like to capture this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9D0AA-8DC8-FB4E-AD04-CC02AB3A8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978" y="5470640"/>
            <a:ext cx="3326920" cy="1063761"/>
          </a:xfrm>
          <a:prstGeom prst="rect">
            <a:avLst/>
          </a:prstGeom>
        </p:spPr>
      </p:pic>
      <p:pic>
        <p:nvPicPr>
          <p:cNvPr id="19458" name="Picture 2" descr="apple tree">
            <a:extLst>
              <a:ext uri="{FF2B5EF4-FFF2-40B4-BE49-F238E27FC236}">
                <a16:creationId xmlns:a16="http://schemas.microsoft.com/office/drawing/2014/main" id="{6FAEF804-C439-9443-8FAB-C6A34FB87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/>
        </p:blipFill>
        <p:spPr bwMode="auto">
          <a:xfrm>
            <a:off x="8327190" y="1707754"/>
            <a:ext cx="2900495" cy="356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1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"/>
            <a:ext cx="12192000" cy="838203"/>
          </a:xfrm>
          <a:solidFill>
            <a:srgbClr val="0099FF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Stages of High Performing Team</a:t>
            </a:r>
          </a:p>
        </p:txBody>
      </p:sp>
      <p:pic>
        <p:nvPicPr>
          <p:cNvPr id="1026" name="Picture 2" descr="The five stages of team development in a graph: forming, storming, norming, performing, and adjourning.">
            <a:extLst>
              <a:ext uri="{FF2B5EF4-FFF2-40B4-BE49-F238E27FC236}">
                <a16:creationId xmlns:a16="http://schemas.microsoft.com/office/drawing/2014/main" id="{67258784-3456-0E44-9D44-51B0C7DA2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9446" r="7339" b="6608"/>
          <a:stretch/>
        </p:blipFill>
        <p:spPr bwMode="auto">
          <a:xfrm>
            <a:off x="733096" y="1587938"/>
            <a:ext cx="8828690" cy="50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4E7D26-E467-8946-B81E-4B87317C9C29}"/>
              </a:ext>
            </a:extLst>
          </p:cNvPr>
          <p:cNvCxnSpPr/>
          <p:nvPr/>
        </p:nvCxnSpPr>
        <p:spPr>
          <a:xfrm>
            <a:off x="9364717" y="3563007"/>
            <a:ext cx="867104" cy="1056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480855-ED97-5E45-BEC9-24D4C0170EC3}"/>
              </a:ext>
            </a:extLst>
          </p:cNvPr>
          <p:cNvSpPr txBox="1"/>
          <p:nvPr/>
        </p:nvSpPr>
        <p:spPr>
          <a:xfrm>
            <a:off x="9758855" y="4619297"/>
            <a:ext cx="204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Next Steps !!!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D9E3B5F-2C88-E54C-A5FA-6A3861BE2B5C}"/>
              </a:ext>
            </a:extLst>
          </p:cNvPr>
          <p:cNvCxnSpPr>
            <a:cxnSpLocks/>
          </p:cNvCxnSpPr>
          <p:nvPr/>
        </p:nvCxnSpPr>
        <p:spPr>
          <a:xfrm flipH="1">
            <a:off x="2962141" y="2030421"/>
            <a:ext cx="2073498" cy="1395359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B8B304-3731-7A41-BF68-04748416FD69}"/>
              </a:ext>
            </a:extLst>
          </p:cNvPr>
          <p:cNvCxnSpPr>
            <a:cxnSpLocks/>
          </p:cNvCxnSpPr>
          <p:nvPr/>
        </p:nvCxnSpPr>
        <p:spPr>
          <a:xfrm>
            <a:off x="2756079" y="4185635"/>
            <a:ext cx="708338" cy="746973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apple tree">
            <a:extLst>
              <a:ext uri="{FF2B5EF4-FFF2-40B4-BE49-F238E27FC236}">
                <a16:creationId xmlns:a16="http://schemas.microsoft.com/office/drawing/2014/main" id="{31D34FCE-F6D8-E743-BE86-C46655CFB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/>
        </p:blipFill>
        <p:spPr bwMode="auto">
          <a:xfrm>
            <a:off x="7953884" y="956797"/>
            <a:ext cx="1295280" cy="159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364F97-4471-614F-B9FB-C748792C6F57}"/>
              </a:ext>
            </a:extLst>
          </p:cNvPr>
          <p:cNvSpPr txBox="1"/>
          <p:nvPr/>
        </p:nvSpPr>
        <p:spPr>
          <a:xfrm>
            <a:off x="1648497" y="1081825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When there is a change in the team membership, the team moves back to forming</a:t>
            </a:r>
          </a:p>
        </p:txBody>
      </p:sp>
    </p:spTree>
    <p:extLst>
      <p:ext uri="{BB962C8B-B14F-4D97-AF65-F5344CB8AC3E}">
        <p14:creationId xmlns:p14="http://schemas.microsoft.com/office/powerpoint/2010/main" val="337948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"/>
            <a:ext cx="12192000" cy="838203"/>
          </a:xfrm>
          <a:solidFill>
            <a:srgbClr val="0099FF"/>
          </a:solidFill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               </a:t>
            </a:r>
            <a:r>
              <a:rPr lang="en-US" sz="3200" b="1" dirty="0">
                <a:solidFill>
                  <a:schemeClr val="bg1"/>
                </a:solidFill>
              </a:rPr>
              <a:t>Stages of a High Performing Team</a:t>
            </a:r>
          </a:p>
        </p:txBody>
      </p:sp>
      <p:pic>
        <p:nvPicPr>
          <p:cNvPr id="1026" name="Picture 2" descr="The five stages of team development in a graph: forming, storming, norming, performing, and adjourning.">
            <a:extLst>
              <a:ext uri="{FF2B5EF4-FFF2-40B4-BE49-F238E27FC236}">
                <a16:creationId xmlns:a16="http://schemas.microsoft.com/office/drawing/2014/main" id="{67258784-3456-0E44-9D44-51B0C7DA2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9446" r="7339" b="6608"/>
          <a:stretch/>
        </p:blipFill>
        <p:spPr bwMode="auto">
          <a:xfrm>
            <a:off x="733096" y="1587938"/>
            <a:ext cx="8828690" cy="50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4E7D26-E467-8946-B81E-4B87317C9C29}"/>
              </a:ext>
            </a:extLst>
          </p:cNvPr>
          <p:cNvCxnSpPr/>
          <p:nvPr/>
        </p:nvCxnSpPr>
        <p:spPr>
          <a:xfrm>
            <a:off x="9364717" y="3563007"/>
            <a:ext cx="867104" cy="1056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480855-ED97-5E45-BEC9-24D4C0170EC3}"/>
              </a:ext>
            </a:extLst>
          </p:cNvPr>
          <p:cNvSpPr txBox="1"/>
          <p:nvPr/>
        </p:nvSpPr>
        <p:spPr>
          <a:xfrm>
            <a:off x="9758855" y="4619297"/>
            <a:ext cx="204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Next Steps !!!</a:t>
            </a:r>
          </a:p>
        </p:txBody>
      </p:sp>
      <p:pic>
        <p:nvPicPr>
          <p:cNvPr id="19" name="Picture 2" descr="apple tree">
            <a:extLst>
              <a:ext uri="{FF2B5EF4-FFF2-40B4-BE49-F238E27FC236}">
                <a16:creationId xmlns:a16="http://schemas.microsoft.com/office/drawing/2014/main" id="{31D34FCE-F6D8-E743-BE86-C46655CFB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38"/>
          <a:stretch/>
        </p:blipFill>
        <p:spPr bwMode="auto">
          <a:xfrm>
            <a:off x="7310163" y="928099"/>
            <a:ext cx="1299132" cy="13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1D95DC-892E-4444-82A2-3E88A717BA8A}"/>
              </a:ext>
            </a:extLst>
          </p:cNvPr>
          <p:cNvSpPr txBox="1"/>
          <p:nvPr/>
        </p:nvSpPr>
        <p:spPr>
          <a:xfrm>
            <a:off x="7661180" y="2993719"/>
            <a:ext cx="3236463" cy="10775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ADDA2-33B5-2442-BD8A-FFCE096BBE63}"/>
              </a:ext>
            </a:extLst>
          </p:cNvPr>
          <p:cNvSpPr txBox="1"/>
          <p:nvPr/>
        </p:nvSpPr>
        <p:spPr>
          <a:xfrm>
            <a:off x="4697260" y="4125823"/>
            <a:ext cx="273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dirty="0">
                <a:solidFill>
                  <a:srgbClr val="FF0000"/>
                </a:solidFill>
              </a:rPr>
              <a:t>- Making ground rules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8F8770-41D7-A241-A193-B7B4C08C66F2}"/>
              </a:ext>
            </a:extLst>
          </p:cNvPr>
          <p:cNvSpPr txBox="1"/>
          <p:nvPr/>
        </p:nvSpPr>
        <p:spPr>
          <a:xfrm>
            <a:off x="3847579" y="5393037"/>
            <a:ext cx="418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dirty="0">
                <a:solidFill>
                  <a:srgbClr val="FF0000"/>
                </a:solidFill>
              </a:rPr>
              <a:t>- So</a:t>
            </a:r>
            <a:r>
              <a:rPr lang="en-US" dirty="0">
                <a:solidFill>
                  <a:srgbClr val="FF0000"/>
                </a:solidFill>
              </a:rPr>
              <a:t>me</a:t>
            </a:r>
            <a:r>
              <a:rPr lang="en-TH" dirty="0">
                <a:solidFill>
                  <a:srgbClr val="FF0000"/>
                </a:solidFill>
              </a:rPr>
              <a:t> normal “grinidng of gears”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5FA178-E072-2142-A9D3-647C83D2ADA0}"/>
              </a:ext>
            </a:extLst>
          </p:cNvPr>
          <p:cNvSpPr txBox="1"/>
          <p:nvPr/>
        </p:nvSpPr>
        <p:spPr>
          <a:xfrm>
            <a:off x="1855946" y="4102859"/>
            <a:ext cx="273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dirty="0">
                <a:solidFill>
                  <a:srgbClr val="FF0000"/>
                </a:solidFill>
              </a:rPr>
              <a:t>- Marriage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85A32-93F3-9D4C-9BD5-926064143257}"/>
              </a:ext>
            </a:extLst>
          </p:cNvPr>
          <p:cNvSpPr txBox="1"/>
          <p:nvPr/>
        </p:nvSpPr>
        <p:spPr>
          <a:xfrm>
            <a:off x="6096000" y="2506442"/>
            <a:ext cx="169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dirty="0">
                <a:solidFill>
                  <a:srgbClr val="FF0000"/>
                </a:solidFill>
              </a:rPr>
              <a:t>Smooth functioning !!!</a:t>
            </a:r>
            <a:r>
              <a:rPr lang="en-T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338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"/>
            <a:ext cx="12192000" cy="838203"/>
          </a:xfrm>
          <a:solidFill>
            <a:srgbClr val="0099FF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Stages of High Performing Team</a:t>
            </a:r>
          </a:p>
        </p:txBody>
      </p:sp>
      <p:pic>
        <p:nvPicPr>
          <p:cNvPr id="1026" name="Picture 2" descr="The five stages of team development in a graph: forming, storming, norming, performing, and adjourning.">
            <a:extLst>
              <a:ext uri="{FF2B5EF4-FFF2-40B4-BE49-F238E27FC236}">
                <a16:creationId xmlns:a16="http://schemas.microsoft.com/office/drawing/2014/main" id="{67258784-3456-0E44-9D44-51B0C7DA2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9446" r="7339" b="6608"/>
          <a:stretch/>
        </p:blipFill>
        <p:spPr bwMode="auto">
          <a:xfrm>
            <a:off x="733096" y="1587938"/>
            <a:ext cx="8828690" cy="50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4E7D26-E467-8946-B81E-4B87317C9C29}"/>
              </a:ext>
            </a:extLst>
          </p:cNvPr>
          <p:cNvCxnSpPr/>
          <p:nvPr/>
        </p:nvCxnSpPr>
        <p:spPr>
          <a:xfrm>
            <a:off x="8991226" y="3563007"/>
            <a:ext cx="867104" cy="1056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480855-ED97-5E45-BEC9-24D4C0170EC3}"/>
              </a:ext>
            </a:extLst>
          </p:cNvPr>
          <p:cNvSpPr txBox="1"/>
          <p:nvPr/>
        </p:nvSpPr>
        <p:spPr>
          <a:xfrm>
            <a:off x="9217945" y="4786724"/>
            <a:ext cx="29740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6. </a:t>
            </a:r>
            <a:r>
              <a:rPr lang="th-TH" sz="3800" b="1" dirty="0">
                <a:solidFill>
                  <a:srgbClr val="0070C0"/>
                </a:solidFill>
              </a:rPr>
              <a:t>ขั้นตอนถัดไป</a:t>
            </a:r>
          </a:p>
          <a:p>
            <a:r>
              <a:rPr lang="en-US" sz="2400" b="1" dirty="0"/>
              <a:t>       Next Steps !!!</a:t>
            </a:r>
          </a:p>
        </p:txBody>
      </p:sp>
      <p:pic>
        <p:nvPicPr>
          <p:cNvPr id="19" name="Picture 2" descr="apple tree">
            <a:extLst>
              <a:ext uri="{FF2B5EF4-FFF2-40B4-BE49-F238E27FC236}">
                <a16:creationId xmlns:a16="http://schemas.microsoft.com/office/drawing/2014/main" id="{31D34FCE-F6D8-E743-BE86-C46655CFB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/>
        </p:blipFill>
        <p:spPr bwMode="auto">
          <a:xfrm>
            <a:off x="6959469" y="978510"/>
            <a:ext cx="990659" cy="12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B7421D-7E40-EC48-82BC-DA574E9303B9}"/>
              </a:ext>
            </a:extLst>
          </p:cNvPr>
          <p:cNvSpPr txBox="1"/>
          <p:nvPr/>
        </p:nvSpPr>
        <p:spPr>
          <a:xfrm>
            <a:off x="3783727" y="5265692"/>
            <a:ext cx="4859314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2.</a:t>
            </a:r>
            <a:r>
              <a:rPr lang="th-TH" sz="2600" b="1" dirty="0">
                <a:solidFill>
                  <a:srgbClr val="0070C0"/>
                </a:solidFill>
              </a:rPr>
              <a:t> </a:t>
            </a:r>
            <a:r>
              <a:rPr lang="th-TH" sz="4000" b="1" dirty="0">
                <a:solidFill>
                  <a:srgbClr val="0070C0"/>
                </a:solidFill>
              </a:rPr>
              <a:t>พายุ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2600" b="1" dirty="0">
                <a:solidFill>
                  <a:srgbClr val="0070C0"/>
                </a:solidFill>
              </a:rPr>
              <a:t>(</a:t>
            </a:r>
            <a:r>
              <a:rPr lang="th-TH" sz="3800" b="1" dirty="0">
                <a:solidFill>
                  <a:srgbClr val="0070C0"/>
                </a:solidFill>
              </a:rPr>
              <a:t>การระดมความคิด</a:t>
            </a:r>
            <a:r>
              <a:rPr lang="en-US" sz="2600" b="1" dirty="0">
                <a:solidFill>
                  <a:srgbClr val="0070C0"/>
                </a:solidFill>
              </a:rPr>
              <a:t>)</a:t>
            </a:r>
            <a:r>
              <a:rPr lang="en-US" sz="3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FFA98-3E98-3D4A-A772-0947B3CD029D}"/>
              </a:ext>
            </a:extLst>
          </p:cNvPr>
          <p:cNvSpPr txBox="1"/>
          <p:nvPr/>
        </p:nvSpPr>
        <p:spPr>
          <a:xfrm>
            <a:off x="1371588" y="3216165"/>
            <a:ext cx="2247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1 </a:t>
            </a:r>
            <a:r>
              <a:rPr lang="th-TH" sz="3800" b="1" dirty="0">
                <a:solidFill>
                  <a:srgbClr val="0070C0"/>
                </a:solidFill>
              </a:rPr>
              <a:t>การก่อตั้งขึ้น</a:t>
            </a:r>
            <a:endParaRPr lang="en-US" sz="38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159DB1-23C3-FE46-A22A-C1ECA5715FBE}"/>
              </a:ext>
            </a:extLst>
          </p:cNvPr>
          <p:cNvSpPr/>
          <p:nvPr/>
        </p:nvSpPr>
        <p:spPr>
          <a:xfrm>
            <a:off x="4995630" y="3055144"/>
            <a:ext cx="2074607" cy="67710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3 </a:t>
            </a:r>
            <a:r>
              <a:rPr lang="th-TH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บรรทัดฐาน</a:t>
            </a:r>
            <a:endParaRPr lang="en-US" sz="3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9FC58-5F80-A14B-8531-45B2F99D77F3}"/>
              </a:ext>
            </a:extLst>
          </p:cNvPr>
          <p:cNvSpPr/>
          <p:nvPr/>
        </p:nvSpPr>
        <p:spPr>
          <a:xfrm>
            <a:off x="5055210" y="1336697"/>
            <a:ext cx="192392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4 </a:t>
            </a:r>
            <a:r>
              <a:rPr lang="th-TH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การปฏิบัติ</a:t>
            </a:r>
            <a:endParaRPr lang="en-US" sz="3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DF4F9-515C-ED40-8A8B-21EFB43A2094}"/>
              </a:ext>
            </a:extLst>
          </p:cNvPr>
          <p:cNvSpPr/>
          <p:nvPr/>
        </p:nvSpPr>
        <p:spPr>
          <a:xfrm>
            <a:off x="8643041" y="2282628"/>
            <a:ext cx="2946640" cy="67710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5 </a:t>
            </a:r>
            <a:r>
              <a:rPr lang="th-TH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การเปลี่ยนแปลง</a:t>
            </a:r>
            <a:r>
              <a:rPr lang="en-US" sz="3800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F56892-1D9E-7D40-806C-0F6C976B9475}"/>
              </a:ext>
            </a:extLst>
          </p:cNvPr>
          <p:cNvCxnSpPr>
            <a:cxnSpLocks/>
          </p:cNvCxnSpPr>
          <p:nvPr/>
        </p:nvCxnSpPr>
        <p:spPr>
          <a:xfrm flipH="1">
            <a:off x="3312512" y="1919294"/>
            <a:ext cx="1543409" cy="1094266"/>
          </a:xfrm>
          <a:prstGeom prst="straightConnector1">
            <a:avLst/>
          </a:prstGeom>
          <a:ln w="571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2F224C-AFAC-FA43-8910-F6547787608E}"/>
              </a:ext>
            </a:extLst>
          </p:cNvPr>
          <p:cNvCxnSpPr>
            <a:cxnSpLocks/>
          </p:cNvCxnSpPr>
          <p:nvPr/>
        </p:nvCxnSpPr>
        <p:spPr>
          <a:xfrm>
            <a:off x="2756079" y="4185635"/>
            <a:ext cx="708338" cy="746973"/>
          </a:xfrm>
          <a:prstGeom prst="straightConnector1">
            <a:avLst/>
          </a:prstGeom>
          <a:ln w="571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62D1B3-D072-E74E-9BE5-FCAD8BC5D6B4}"/>
              </a:ext>
            </a:extLst>
          </p:cNvPr>
          <p:cNvSpPr txBox="1"/>
          <p:nvPr/>
        </p:nvSpPr>
        <p:spPr>
          <a:xfrm>
            <a:off x="1576543" y="1088869"/>
            <a:ext cx="3484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00B050"/>
                </a:solidFill>
              </a:rPr>
              <a:t>เมื่อสมาชิกในทีมเปลี่ยน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1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"/>
            <a:ext cx="12192000" cy="693686"/>
          </a:xfrm>
          <a:solidFill>
            <a:srgbClr val="0099FF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We work together – we are all collected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434E9-3B9A-2442-9CD8-03BAB8E6D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6" y="1039346"/>
            <a:ext cx="7477049" cy="528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68CC4F-D59E-F248-8A5B-28F50811210A}"/>
              </a:ext>
            </a:extLst>
          </p:cNvPr>
          <p:cNvSpPr txBox="1"/>
          <p:nvPr/>
        </p:nvSpPr>
        <p:spPr>
          <a:xfrm>
            <a:off x="7628709" y="1150658"/>
            <a:ext cx="42584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How is our team like asset of gears? </a:t>
            </a: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What is our oil?</a:t>
            </a: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3200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64237C-FE59-B84A-A6E3-50BCCC38A7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26" r="-192" b="18473"/>
          <a:stretch/>
        </p:blipFill>
        <p:spPr>
          <a:xfrm rot="19451679">
            <a:off x="8804320" y="4425690"/>
            <a:ext cx="1560431" cy="103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F59C7-CCD6-DE41-B968-C3045CD5BFC1}"/>
              </a:ext>
            </a:extLst>
          </p:cNvPr>
          <p:cNvSpPr txBox="1"/>
          <p:nvPr/>
        </p:nvSpPr>
        <p:spPr>
          <a:xfrm>
            <a:off x="7803931" y="5701060"/>
            <a:ext cx="408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Discuss in pairs</a:t>
            </a:r>
          </a:p>
        </p:txBody>
      </p:sp>
    </p:spTree>
    <p:extLst>
      <p:ext uri="{BB962C8B-B14F-4D97-AF65-F5344CB8AC3E}">
        <p14:creationId xmlns:p14="http://schemas.microsoft.com/office/powerpoint/2010/main" val="297738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"/>
            <a:ext cx="12192000" cy="838203"/>
          </a:xfrm>
          <a:solidFill>
            <a:srgbClr val="0099FF"/>
          </a:solidFill>
        </p:spPr>
        <p:txBody>
          <a:bodyPr>
            <a:normAutofit/>
          </a:bodyPr>
          <a:lstStyle/>
          <a:p>
            <a:pPr>
              <a:tabLst>
                <a:tab pos="7367588" algn="l"/>
              </a:tabLst>
            </a:pPr>
            <a:r>
              <a:rPr lang="en-US" sz="3600" b="1" dirty="0">
                <a:solidFill>
                  <a:schemeClr val="bg1"/>
                </a:solidFill>
              </a:rPr>
              <a:t>We work together – we are all collected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434E9-3B9A-2442-9CD8-03BAB8E6D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7" r="3542" b="3856"/>
          <a:stretch/>
        </p:blipFill>
        <p:spPr>
          <a:xfrm>
            <a:off x="342648" y="1166648"/>
            <a:ext cx="7212217" cy="4966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68CC4F-D59E-F248-8A5B-28F50811210A}"/>
              </a:ext>
            </a:extLst>
          </p:cNvPr>
          <p:cNvSpPr txBox="1"/>
          <p:nvPr/>
        </p:nvSpPr>
        <p:spPr>
          <a:xfrm>
            <a:off x="8198073" y="1008989"/>
            <a:ext cx="36891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70C0"/>
                </a:solidFill>
              </a:rPr>
              <a:t>Oil for the gears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Prayers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Using the writings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Consultation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Individual growth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other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4A245-244E-D841-8D5B-E103BA5F7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825" y="5265193"/>
            <a:ext cx="1165589" cy="1199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66896B-CAEA-7D4A-8F42-A569FCB118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326" r="-192" b="18473"/>
          <a:stretch/>
        </p:blipFill>
        <p:spPr>
          <a:xfrm rot="19451679">
            <a:off x="2749209" y="3241536"/>
            <a:ext cx="983346" cy="649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38EC1E-F774-544B-98B1-B18D626004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326" r="-192" b="18473"/>
          <a:stretch/>
        </p:blipFill>
        <p:spPr>
          <a:xfrm rot="19451679">
            <a:off x="8940819" y="4041118"/>
            <a:ext cx="1560431" cy="1031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389C35-D1DD-9740-BF30-ED06538A87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326" r="-192" b="18473"/>
          <a:stretch/>
        </p:blipFill>
        <p:spPr>
          <a:xfrm rot="19451679">
            <a:off x="5058631" y="2463772"/>
            <a:ext cx="983346" cy="64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9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"/>
            <a:ext cx="12192000" cy="838203"/>
          </a:xfrm>
          <a:solidFill>
            <a:srgbClr val="0099FF"/>
          </a:solidFill>
        </p:spPr>
        <p:txBody>
          <a:bodyPr>
            <a:normAutofit/>
          </a:bodyPr>
          <a:lstStyle/>
          <a:p>
            <a:pPr>
              <a:tabLst>
                <a:tab pos="7367588" algn="l"/>
              </a:tabLst>
            </a:pPr>
            <a:r>
              <a:rPr lang="en-US" sz="3600" b="1" dirty="0">
                <a:solidFill>
                  <a:schemeClr val="bg1"/>
                </a:solidFill>
              </a:rPr>
              <a:t>Bringing the Gear together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8CC4F-D59E-F248-8A5B-28F50811210A}"/>
              </a:ext>
            </a:extLst>
          </p:cNvPr>
          <p:cNvSpPr txBox="1"/>
          <p:nvPr/>
        </p:nvSpPr>
        <p:spPr>
          <a:xfrm>
            <a:off x="6494537" y="1610237"/>
            <a:ext cx="36891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70C0"/>
                </a:solidFill>
              </a:rPr>
              <a:t>Oil for the gears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Prayers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Using the writings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Consultation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Individual growth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other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389C35-D1DD-9740-BF30-ED06538A8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26" r="-192" b="18473"/>
          <a:stretch/>
        </p:blipFill>
        <p:spPr>
          <a:xfrm rot="19451679">
            <a:off x="5058631" y="2463772"/>
            <a:ext cx="983346" cy="649748"/>
          </a:xfrm>
          <a:prstGeom prst="rect">
            <a:avLst/>
          </a:prstGeom>
        </p:spPr>
      </p:pic>
      <p:pic>
        <p:nvPicPr>
          <p:cNvPr id="2050" name="Picture 2" descr="1114 Two Gears And 3d Men Inside Process Control Stock Photo | PowerPoint  Slide Clipart | Example of Great PPT | Presentations PPT Graphics">
            <a:extLst>
              <a:ext uri="{FF2B5EF4-FFF2-40B4-BE49-F238E27FC236}">
                <a16:creationId xmlns:a16="http://schemas.microsoft.com/office/drawing/2014/main" id="{40AA442B-E432-6743-8666-76DEB1401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966" y="1246339"/>
            <a:ext cx="4365321" cy="436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66896B-CAEA-7D4A-8F42-A569FCB118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26" r="-192" b="18473"/>
          <a:stretch/>
        </p:blipFill>
        <p:spPr>
          <a:xfrm rot="12429487" flipV="1">
            <a:off x="2165831" y="1930611"/>
            <a:ext cx="1631077" cy="94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75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1319</Words>
  <Application>Microsoft Office PowerPoint</Application>
  <PresentationFormat>Widescreen</PresentationFormat>
  <Paragraphs>250</Paragraphs>
  <Slides>25</Slides>
  <Notes>17</Notes>
  <HiddenSlides>4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Angsana New</vt:lpstr>
      <vt:lpstr>Arial</vt:lpstr>
      <vt:lpstr>Arial Black</vt:lpstr>
      <vt:lpstr>Calibri</vt:lpstr>
      <vt:lpstr>Calibri Light</vt:lpstr>
      <vt:lpstr>Cordia New</vt:lpstr>
      <vt:lpstr>Courier New</vt:lpstr>
      <vt:lpstr>Symbol</vt:lpstr>
      <vt:lpstr>Times New Roman</vt:lpstr>
      <vt:lpstr>Wingdings</vt:lpstr>
      <vt:lpstr>Office Theme</vt:lpstr>
      <vt:lpstr>MS_ClipArt_Gallery.5</vt:lpstr>
      <vt:lpstr>Stages of Team Development for High Performing Teams</vt:lpstr>
      <vt:lpstr>Stages of High Performing Team</vt:lpstr>
      <vt:lpstr>Thepleela has been through all these stages at different times</vt:lpstr>
      <vt:lpstr>Stages of High Performing Team</vt:lpstr>
      <vt:lpstr>               Stages of a High Performing Team</vt:lpstr>
      <vt:lpstr>Stages of High Performing Team</vt:lpstr>
      <vt:lpstr>We work together – we are all collected</vt:lpstr>
      <vt:lpstr>We work together – we are all collected</vt:lpstr>
      <vt:lpstr>Bringing the Gear together</vt:lpstr>
      <vt:lpstr>PowerPoint Presentation</vt:lpstr>
      <vt:lpstr>Stages of Team Development for High Performing Teams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These stages are all normal</vt:lpstr>
      <vt:lpstr>Thepleela:  A Learning Site – Experienced all Stages</vt:lpstr>
      <vt:lpstr>Comments or Questions?</vt:lpstr>
      <vt:lpstr>PowerPoint Presentation</vt:lpstr>
      <vt:lpstr>Stages of High Performing Team</vt:lpstr>
      <vt:lpstr>We work together – we are all collected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Vaughan Smith</cp:lastModifiedBy>
  <cp:revision>97</cp:revision>
  <cp:lastPrinted>2020-07-26T09:43:04Z</cp:lastPrinted>
  <dcterms:created xsi:type="dcterms:W3CDTF">2020-07-21T04:15:49Z</dcterms:created>
  <dcterms:modified xsi:type="dcterms:W3CDTF">2022-08-05T08:14:26Z</dcterms:modified>
</cp:coreProperties>
</file>