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845" r:id="rId3"/>
    <p:sldId id="846" r:id="rId4"/>
    <p:sldId id="851" r:id="rId5"/>
    <p:sldId id="852" r:id="rId6"/>
    <p:sldId id="847" r:id="rId7"/>
    <p:sldId id="848" r:id="rId8"/>
    <p:sldId id="849" r:id="rId9"/>
    <p:sldId id="850"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9"/>
    <p:restoredTop sz="94044"/>
  </p:normalViewPr>
  <p:slideViewPr>
    <p:cSldViewPr snapToGrid="0" snapToObjects="1">
      <p:cViewPr varScale="1">
        <p:scale>
          <a:sx n="75" d="100"/>
          <a:sy n="75" d="100"/>
        </p:scale>
        <p:origin x="9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27E36-774F-6749-BBC1-C5871690797B}" type="datetimeFigureOut">
              <a:rPr lang="en-US" smtClean="0"/>
              <a:t>8/5/2022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F0FCBA-E7E0-7542-9C85-A819D045D500}" type="slidenum">
              <a:rPr lang="en-US" smtClean="0"/>
              <a:t>‹#›</a:t>
            </a:fld>
            <a:endParaRPr lang="en-US"/>
          </a:p>
        </p:txBody>
      </p:sp>
    </p:spTree>
    <p:extLst>
      <p:ext uri="{BB962C8B-B14F-4D97-AF65-F5344CB8AC3E}">
        <p14:creationId xmlns:p14="http://schemas.microsoft.com/office/powerpoint/2010/main" val="2006677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F0FCBA-E7E0-7542-9C85-A819D045D500}" type="slidenum">
              <a:rPr lang="en-US" smtClean="0"/>
              <a:t>2</a:t>
            </a:fld>
            <a:endParaRPr lang="en-US"/>
          </a:p>
        </p:txBody>
      </p:sp>
    </p:spTree>
    <p:extLst>
      <p:ext uri="{BB962C8B-B14F-4D97-AF65-F5344CB8AC3E}">
        <p14:creationId xmlns:p14="http://schemas.microsoft.com/office/powerpoint/2010/main" val="389641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sz="1200" b="1" kern="1200" dirty="0">
                <a:solidFill>
                  <a:schemeClr val="tx1"/>
                </a:solidFill>
                <a:effectLst/>
                <a:latin typeface="+mn-lt"/>
                <a:ea typeface="+mn-ea"/>
                <a:cs typeface="+mn-cs"/>
              </a:rPr>
              <a:t>ขั้นตอนที่สอง: ริเริ่ม / มุ่งมั่น</a:t>
            </a:r>
            <a:endParaRPr lang="en-US" sz="1200" kern="1200" dirty="0">
              <a:solidFill>
                <a:schemeClr val="tx1"/>
              </a:solidFill>
              <a:effectLst/>
              <a:latin typeface="+mn-lt"/>
              <a:ea typeface="+mn-ea"/>
              <a:cs typeface="+mn-cs"/>
            </a:endParaRPr>
          </a:p>
          <a:p>
            <a:r>
              <a:rPr lang="th-TH"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th-TH" sz="1200" kern="1200" dirty="0">
                <a:solidFill>
                  <a:schemeClr val="tx1"/>
                </a:solidFill>
                <a:effectLst/>
                <a:latin typeface="+mn-lt"/>
                <a:ea typeface="+mn-ea"/>
                <a:cs typeface="+mn-cs"/>
              </a:rPr>
              <a:t>1. มีความกล้าที่จะริเริ่มการกระทำเพื่อแก้ไขปัญหาโดยเร็วที่สุด</a:t>
            </a:r>
            <a:endParaRPr lang="en-US" sz="1200" kern="1200" dirty="0">
              <a:solidFill>
                <a:schemeClr val="tx1"/>
              </a:solidFill>
              <a:effectLst/>
              <a:latin typeface="+mn-lt"/>
              <a:ea typeface="+mn-ea"/>
              <a:cs typeface="+mn-cs"/>
            </a:endParaRPr>
          </a:p>
          <a:p>
            <a:r>
              <a:rPr lang="th-TH" sz="1200" kern="1200" dirty="0">
                <a:solidFill>
                  <a:schemeClr val="tx1"/>
                </a:solidFill>
                <a:effectLst/>
                <a:latin typeface="+mn-lt"/>
                <a:ea typeface="+mn-ea"/>
                <a:cs typeface="+mn-cs"/>
              </a:rPr>
              <a:t>2. มีความแน่วแน่ที่จะเป็นผู้สร้างความสามัคคีและลงมือปฏิบัติการแก้ไขปัญหา</a:t>
            </a:r>
            <a:endParaRPr lang="en-US" sz="1200" kern="1200" dirty="0">
              <a:solidFill>
                <a:schemeClr val="tx1"/>
              </a:solidFill>
              <a:effectLst/>
              <a:latin typeface="+mn-lt"/>
              <a:ea typeface="+mn-ea"/>
              <a:cs typeface="+mn-cs"/>
            </a:endParaRPr>
          </a:p>
          <a:p>
            <a:r>
              <a:rPr lang="th-TH" sz="1200" kern="1200" dirty="0">
                <a:solidFill>
                  <a:schemeClr val="tx1"/>
                </a:solidFill>
                <a:effectLst/>
                <a:latin typeface="+mn-lt"/>
                <a:ea typeface="+mn-ea"/>
                <a:cs typeface="+mn-cs"/>
              </a:rPr>
              <a:t>3. อย่ารอให้อีกฝ่ายเป็นผู้เริ่มก่อน ถึงแม้ว่าคุณอาจจะคิดว่าคุณเป็นฝ่าย "ถูก" ก็ตาม</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r>
              <a:rPr lang="en-US" dirty="0">
                <a:effectLst/>
              </a:rPr>
              <a:t> </a:t>
            </a:r>
            <a:r>
              <a:rPr lang="th-TH" sz="1200" b="1" kern="1200" dirty="0">
                <a:solidFill>
                  <a:schemeClr val="tx1"/>
                </a:solidFill>
                <a:effectLst/>
                <a:latin typeface="+mn-lt"/>
                <a:ea typeface="+mn-ea"/>
                <a:cs typeface="+mn-cs"/>
              </a:rPr>
              <a:t>ขั้นตอนที่สาม: ติดต่อกับบุคคลอื่น / ดำเนินการ</a:t>
            </a:r>
            <a:endParaRPr lang="en-US" sz="1200" kern="1200" dirty="0">
              <a:solidFill>
                <a:schemeClr val="tx1"/>
              </a:solidFill>
              <a:effectLst/>
              <a:latin typeface="+mn-lt"/>
              <a:ea typeface="+mn-ea"/>
              <a:cs typeface="+mn-cs"/>
            </a:endParaRPr>
          </a:p>
          <a:p>
            <a:r>
              <a:rPr lang="th-TH"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th-TH" sz="1200" kern="1200" dirty="0">
                <a:solidFill>
                  <a:schemeClr val="tx1"/>
                </a:solidFill>
                <a:effectLst/>
                <a:latin typeface="+mn-lt"/>
                <a:ea typeface="+mn-ea"/>
                <a:cs typeface="+mn-cs"/>
              </a:rPr>
              <a:t>1. ทำอะไรบางอย่างแสดงถึงความเมตตาต่ออีกฝ่ายด้วยความจริงใจ</a:t>
            </a:r>
            <a:endParaRPr lang="en-US" sz="1200" kern="1200" dirty="0">
              <a:solidFill>
                <a:schemeClr val="tx1"/>
              </a:solidFill>
              <a:effectLst/>
              <a:latin typeface="+mn-lt"/>
              <a:ea typeface="+mn-ea"/>
              <a:cs typeface="+mn-cs"/>
            </a:endParaRPr>
          </a:p>
          <a:p>
            <a:r>
              <a:rPr lang="th-TH" sz="1200" kern="1200" dirty="0">
                <a:solidFill>
                  <a:schemeClr val="tx1"/>
                </a:solidFill>
                <a:effectLst/>
                <a:latin typeface="+mn-lt"/>
                <a:ea typeface="+mn-ea"/>
                <a:cs typeface="+mn-cs"/>
              </a:rPr>
              <a:t>2. อธิษฐานร่วมกับเขา</a:t>
            </a:r>
            <a:endParaRPr lang="en-US" sz="1200" kern="1200" dirty="0">
              <a:solidFill>
                <a:schemeClr val="tx1"/>
              </a:solidFill>
              <a:effectLst/>
              <a:latin typeface="+mn-lt"/>
              <a:ea typeface="+mn-ea"/>
              <a:cs typeface="+mn-cs"/>
            </a:endParaRPr>
          </a:p>
          <a:p>
            <a:r>
              <a:rPr lang="th-TH" sz="1200" kern="1200" dirty="0">
                <a:solidFill>
                  <a:schemeClr val="tx1"/>
                </a:solidFill>
                <a:effectLst/>
                <a:latin typeface="+mn-lt"/>
                <a:ea typeface="+mn-ea"/>
                <a:cs typeface="+mn-cs"/>
              </a:rPr>
              <a:t>3. ใช้การปรึกษาหารือด้วยความรักเพื่อแก้ไขปัญหา (เช่น เจตนาที่บริสุทธิ์ ความพอประมาณ ความอดทน มารยาท ฯลฯ )</a:t>
            </a:r>
            <a:endParaRPr lang="en-US" sz="1200" kern="1200" dirty="0">
              <a:solidFill>
                <a:schemeClr val="tx1"/>
              </a:solidFill>
              <a:effectLst/>
              <a:latin typeface="+mn-lt"/>
              <a:ea typeface="+mn-ea"/>
              <a:cs typeface="+mn-cs"/>
            </a:endParaRPr>
          </a:p>
          <a:p>
            <a:r>
              <a:rPr lang="th-TH" sz="1200" kern="1200" dirty="0">
                <a:solidFill>
                  <a:schemeClr val="tx1"/>
                </a:solidFill>
                <a:effectLst/>
                <a:latin typeface="+mn-lt"/>
                <a:ea typeface="+mn-ea"/>
                <a:cs typeface="+mn-cs"/>
              </a:rPr>
              <a:t>4. ใช้ลิ้นที่ออ</a:t>
            </a:r>
            <a:r>
              <a:rPr lang="th-TH" sz="1200" kern="1200" dirty="0" err="1">
                <a:solidFill>
                  <a:schemeClr val="tx1"/>
                </a:solidFill>
                <a:effectLst/>
                <a:latin typeface="+mn-lt"/>
                <a:ea typeface="+mn-ea"/>
                <a:cs typeface="+mn-cs"/>
              </a:rPr>
              <a:t>่น</a:t>
            </a:r>
            <a:r>
              <a:rPr lang="th-TH" sz="1200" kern="1200" dirty="0">
                <a:solidFill>
                  <a:schemeClr val="tx1"/>
                </a:solidFill>
                <a:effectLst/>
                <a:latin typeface="+mn-lt"/>
                <a:ea typeface="+mn-ea"/>
                <a:cs typeface="+mn-cs"/>
              </a:rPr>
              <a:t>โยนและตั้งใจฟังระหว่างการปรึกษาหารือ</a:t>
            </a:r>
            <a:endParaRPr lang="en-US" sz="1200" kern="1200" dirty="0">
              <a:solidFill>
                <a:schemeClr val="tx1"/>
              </a:solidFill>
              <a:effectLst/>
              <a:latin typeface="+mn-lt"/>
              <a:ea typeface="+mn-ea"/>
              <a:cs typeface="+mn-cs"/>
            </a:endParaRPr>
          </a:p>
          <a:p>
            <a:r>
              <a:rPr lang="th-TH" sz="1200" kern="1200" dirty="0">
                <a:solidFill>
                  <a:schemeClr val="tx1"/>
                </a:solidFill>
                <a:effectLst/>
                <a:latin typeface="+mn-lt"/>
                <a:ea typeface="+mn-ea"/>
                <a:cs typeface="+mn-cs"/>
              </a:rPr>
              <a:t>5. เน้นการสร้างความสามัคคี - ไม่ใช่ใครถูกใครผิด</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5F0FCBA-E7E0-7542-9C85-A819D045D500}" type="slidenum">
              <a:rPr lang="en-US" smtClean="0"/>
              <a:t>8</a:t>
            </a:fld>
            <a:endParaRPr lang="en-US"/>
          </a:p>
        </p:txBody>
      </p:sp>
    </p:spTree>
    <p:extLst>
      <p:ext uri="{BB962C8B-B14F-4D97-AF65-F5344CB8AC3E}">
        <p14:creationId xmlns:p14="http://schemas.microsoft.com/office/powerpoint/2010/main" val="220133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a:t>ความสามัคคีนั้นมีอานุภาพ สามารถส่องให้ทั่วทั้งพิภพสว่างไสว</a:t>
            </a:r>
            <a:endParaRPr lang="en-US" dirty="0"/>
          </a:p>
        </p:txBody>
      </p:sp>
      <p:sp>
        <p:nvSpPr>
          <p:cNvPr id="4" name="Slide Number Placeholder 3"/>
          <p:cNvSpPr>
            <a:spLocks noGrp="1"/>
          </p:cNvSpPr>
          <p:nvPr>
            <p:ph type="sldNum" sz="quarter" idx="10"/>
          </p:nvPr>
        </p:nvSpPr>
        <p:spPr/>
        <p:txBody>
          <a:bodyPr/>
          <a:lstStyle/>
          <a:p>
            <a:fld id="{C5F0FCBA-E7E0-7542-9C85-A819D045D500}" type="slidenum">
              <a:rPr lang="en-US" smtClean="0"/>
              <a:t>10</a:t>
            </a:fld>
            <a:endParaRPr lang="en-US"/>
          </a:p>
        </p:txBody>
      </p:sp>
    </p:spTree>
    <p:extLst>
      <p:ext uri="{BB962C8B-B14F-4D97-AF65-F5344CB8AC3E}">
        <p14:creationId xmlns:p14="http://schemas.microsoft.com/office/powerpoint/2010/main" val="109207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BF8-3A67-2D40-9CD4-7B14558282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8164BB-FB2E-A044-B2C5-DA68732EDD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0F1743-5C2F-7449-BDDE-5174CC835D31}"/>
              </a:ext>
            </a:extLst>
          </p:cNvPr>
          <p:cNvSpPr>
            <a:spLocks noGrp="1"/>
          </p:cNvSpPr>
          <p:nvPr>
            <p:ph type="dt" sz="half" idx="10"/>
          </p:nvPr>
        </p:nvSpPr>
        <p:spPr/>
        <p:txBody>
          <a:bodyPr/>
          <a:lstStyle/>
          <a:p>
            <a:fld id="{C765786F-C29E-5147-BE8E-FB16012D580F}" type="datetimeFigureOut">
              <a:rPr lang="en-US" smtClean="0"/>
              <a:t>8/5/2022</a:t>
            </a:fld>
            <a:endParaRPr lang="en-US"/>
          </a:p>
        </p:txBody>
      </p:sp>
      <p:sp>
        <p:nvSpPr>
          <p:cNvPr id="5" name="Footer Placeholder 4">
            <a:extLst>
              <a:ext uri="{FF2B5EF4-FFF2-40B4-BE49-F238E27FC236}">
                <a16:creationId xmlns:a16="http://schemas.microsoft.com/office/drawing/2014/main" id="{683C3B7C-DEBD-604C-BE60-27A79A23F3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6A79C9-847D-D24B-8107-0CABCA6D8851}"/>
              </a:ext>
            </a:extLst>
          </p:cNvPr>
          <p:cNvSpPr>
            <a:spLocks noGrp="1"/>
          </p:cNvSpPr>
          <p:nvPr>
            <p:ph type="sldNum" sz="quarter" idx="12"/>
          </p:nvPr>
        </p:nvSpPr>
        <p:spPr/>
        <p:txBody>
          <a:bodyPr/>
          <a:lstStyle/>
          <a:p>
            <a:fld id="{509C9E7D-E8D9-A74F-B40B-4CC340139D3D}" type="slidenum">
              <a:rPr lang="en-US" smtClean="0"/>
              <a:t>‹#›</a:t>
            </a:fld>
            <a:endParaRPr lang="en-US"/>
          </a:p>
        </p:txBody>
      </p:sp>
    </p:spTree>
    <p:extLst>
      <p:ext uri="{BB962C8B-B14F-4D97-AF65-F5344CB8AC3E}">
        <p14:creationId xmlns:p14="http://schemas.microsoft.com/office/powerpoint/2010/main" val="1408705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771DD-7F3F-9342-AB00-28A120C5C7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18420C-CC6E-074F-BF3B-9431E3288E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25A4D1-8BC8-3840-ACB4-7F52E726272C}"/>
              </a:ext>
            </a:extLst>
          </p:cNvPr>
          <p:cNvSpPr>
            <a:spLocks noGrp="1"/>
          </p:cNvSpPr>
          <p:nvPr>
            <p:ph type="dt" sz="half" idx="10"/>
          </p:nvPr>
        </p:nvSpPr>
        <p:spPr/>
        <p:txBody>
          <a:bodyPr/>
          <a:lstStyle/>
          <a:p>
            <a:fld id="{C765786F-C29E-5147-BE8E-FB16012D580F}" type="datetimeFigureOut">
              <a:rPr lang="en-US" smtClean="0"/>
              <a:t>8/5/2022</a:t>
            </a:fld>
            <a:endParaRPr lang="en-US"/>
          </a:p>
        </p:txBody>
      </p:sp>
      <p:sp>
        <p:nvSpPr>
          <p:cNvPr id="5" name="Footer Placeholder 4">
            <a:extLst>
              <a:ext uri="{FF2B5EF4-FFF2-40B4-BE49-F238E27FC236}">
                <a16:creationId xmlns:a16="http://schemas.microsoft.com/office/drawing/2014/main" id="{8A0E9169-3F87-0441-879C-4CA59C76E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1F38D-6ED3-344E-937F-D3AA4B8FEE9B}"/>
              </a:ext>
            </a:extLst>
          </p:cNvPr>
          <p:cNvSpPr>
            <a:spLocks noGrp="1"/>
          </p:cNvSpPr>
          <p:nvPr>
            <p:ph type="sldNum" sz="quarter" idx="12"/>
          </p:nvPr>
        </p:nvSpPr>
        <p:spPr/>
        <p:txBody>
          <a:bodyPr/>
          <a:lstStyle/>
          <a:p>
            <a:fld id="{509C9E7D-E8D9-A74F-B40B-4CC340139D3D}" type="slidenum">
              <a:rPr lang="en-US" smtClean="0"/>
              <a:t>‹#›</a:t>
            </a:fld>
            <a:endParaRPr lang="en-US"/>
          </a:p>
        </p:txBody>
      </p:sp>
    </p:spTree>
    <p:extLst>
      <p:ext uri="{BB962C8B-B14F-4D97-AF65-F5344CB8AC3E}">
        <p14:creationId xmlns:p14="http://schemas.microsoft.com/office/powerpoint/2010/main" val="3961039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8808C5-6DE3-D34B-979B-2DFB4B904A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F36676-748D-9C41-BC4E-6CD1F09644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79B41C-D273-3A48-8E35-C4F2E3CD40DF}"/>
              </a:ext>
            </a:extLst>
          </p:cNvPr>
          <p:cNvSpPr>
            <a:spLocks noGrp="1"/>
          </p:cNvSpPr>
          <p:nvPr>
            <p:ph type="dt" sz="half" idx="10"/>
          </p:nvPr>
        </p:nvSpPr>
        <p:spPr/>
        <p:txBody>
          <a:bodyPr/>
          <a:lstStyle/>
          <a:p>
            <a:fld id="{C765786F-C29E-5147-BE8E-FB16012D580F}" type="datetimeFigureOut">
              <a:rPr lang="en-US" smtClean="0"/>
              <a:t>8/5/2022</a:t>
            </a:fld>
            <a:endParaRPr lang="en-US"/>
          </a:p>
        </p:txBody>
      </p:sp>
      <p:sp>
        <p:nvSpPr>
          <p:cNvPr id="5" name="Footer Placeholder 4">
            <a:extLst>
              <a:ext uri="{FF2B5EF4-FFF2-40B4-BE49-F238E27FC236}">
                <a16:creationId xmlns:a16="http://schemas.microsoft.com/office/drawing/2014/main" id="{74A7CAC6-B466-B441-BB98-F00A820EF6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96B22-3F1B-5846-B61B-C537BC826F9F}"/>
              </a:ext>
            </a:extLst>
          </p:cNvPr>
          <p:cNvSpPr>
            <a:spLocks noGrp="1"/>
          </p:cNvSpPr>
          <p:nvPr>
            <p:ph type="sldNum" sz="quarter" idx="12"/>
          </p:nvPr>
        </p:nvSpPr>
        <p:spPr/>
        <p:txBody>
          <a:bodyPr/>
          <a:lstStyle/>
          <a:p>
            <a:fld id="{509C9E7D-E8D9-A74F-B40B-4CC340139D3D}" type="slidenum">
              <a:rPr lang="en-US" smtClean="0"/>
              <a:t>‹#›</a:t>
            </a:fld>
            <a:endParaRPr lang="en-US"/>
          </a:p>
        </p:txBody>
      </p:sp>
    </p:spTree>
    <p:extLst>
      <p:ext uri="{BB962C8B-B14F-4D97-AF65-F5344CB8AC3E}">
        <p14:creationId xmlns:p14="http://schemas.microsoft.com/office/powerpoint/2010/main" val="181190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20706-477F-E744-975A-DE61330A31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A23964-35B4-8D45-ACCC-F030246CA09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D12180-6F0A-C648-9F35-273607EE6A3A}"/>
              </a:ext>
            </a:extLst>
          </p:cNvPr>
          <p:cNvSpPr>
            <a:spLocks noGrp="1"/>
          </p:cNvSpPr>
          <p:nvPr>
            <p:ph type="dt" sz="half" idx="10"/>
          </p:nvPr>
        </p:nvSpPr>
        <p:spPr/>
        <p:txBody>
          <a:bodyPr/>
          <a:lstStyle/>
          <a:p>
            <a:fld id="{C765786F-C29E-5147-BE8E-FB16012D580F}" type="datetimeFigureOut">
              <a:rPr lang="en-US" smtClean="0"/>
              <a:t>8/5/2022</a:t>
            </a:fld>
            <a:endParaRPr lang="en-US"/>
          </a:p>
        </p:txBody>
      </p:sp>
      <p:sp>
        <p:nvSpPr>
          <p:cNvPr id="5" name="Footer Placeholder 4">
            <a:extLst>
              <a:ext uri="{FF2B5EF4-FFF2-40B4-BE49-F238E27FC236}">
                <a16:creationId xmlns:a16="http://schemas.microsoft.com/office/drawing/2014/main" id="{9BFA5031-7EF8-8B43-B9F1-6EEF5081B7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5B3353-3EB3-8946-BA26-B06F22BC097A}"/>
              </a:ext>
            </a:extLst>
          </p:cNvPr>
          <p:cNvSpPr>
            <a:spLocks noGrp="1"/>
          </p:cNvSpPr>
          <p:nvPr>
            <p:ph type="sldNum" sz="quarter" idx="12"/>
          </p:nvPr>
        </p:nvSpPr>
        <p:spPr/>
        <p:txBody>
          <a:bodyPr/>
          <a:lstStyle/>
          <a:p>
            <a:fld id="{509C9E7D-E8D9-A74F-B40B-4CC340139D3D}" type="slidenum">
              <a:rPr lang="en-US" smtClean="0"/>
              <a:t>‹#›</a:t>
            </a:fld>
            <a:endParaRPr lang="en-US"/>
          </a:p>
        </p:txBody>
      </p:sp>
    </p:spTree>
    <p:extLst>
      <p:ext uri="{BB962C8B-B14F-4D97-AF65-F5344CB8AC3E}">
        <p14:creationId xmlns:p14="http://schemas.microsoft.com/office/powerpoint/2010/main" val="41148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2E6C8-36C2-1E46-A893-1E21DE40B8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99AF03-BCA7-644E-8BC2-ADDB1ED6B9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F9C5FDA-9B8D-5644-9096-0ABD6C3B8A88}"/>
              </a:ext>
            </a:extLst>
          </p:cNvPr>
          <p:cNvSpPr>
            <a:spLocks noGrp="1"/>
          </p:cNvSpPr>
          <p:nvPr>
            <p:ph type="dt" sz="half" idx="10"/>
          </p:nvPr>
        </p:nvSpPr>
        <p:spPr/>
        <p:txBody>
          <a:bodyPr/>
          <a:lstStyle/>
          <a:p>
            <a:fld id="{C765786F-C29E-5147-BE8E-FB16012D580F}" type="datetimeFigureOut">
              <a:rPr lang="en-US" smtClean="0"/>
              <a:t>8/5/2022</a:t>
            </a:fld>
            <a:endParaRPr lang="en-US"/>
          </a:p>
        </p:txBody>
      </p:sp>
      <p:sp>
        <p:nvSpPr>
          <p:cNvPr id="5" name="Footer Placeholder 4">
            <a:extLst>
              <a:ext uri="{FF2B5EF4-FFF2-40B4-BE49-F238E27FC236}">
                <a16:creationId xmlns:a16="http://schemas.microsoft.com/office/drawing/2014/main" id="{9CFC09BC-0718-D74B-95C9-63F500CACE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8CEA70-FA6A-564D-8949-BCDAB85EEF50}"/>
              </a:ext>
            </a:extLst>
          </p:cNvPr>
          <p:cNvSpPr>
            <a:spLocks noGrp="1"/>
          </p:cNvSpPr>
          <p:nvPr>
            <p:ph type="sldNum" sz="quarter" idx="12"/>
          </p:nvPr>
        </p:nvSpPr>
        <p:spPr/>
        <p:txBody>
          <a:bodyPr/>
          <a:lstStyle/>
          <a:p>
            <a:fld id="{509C9E7D-E8D9-A74F-B40B-4CC340139D3D}" type="slidenum">
              <a:rPr lang="en-US" smtClean="0"/>
              <a:t>‹#›</a:t>
            </a:fld>
            <a:endParaRPr lang="en-US"/>
          </a:p>
        </p:txBody>
      </p:sp>
    </p:spTree>
    <p:extLst>
      <p:ext uri="{BB962C8B-B14F-4D97-AF65-F5344CB8AC3E}">
        <p14:creationId xmlns:p14="http://schemas.microsoft.com/office/powerpoint/2010/main" val="4148132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BF783-BBF1-5E4C-9673-E4F4817F81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0F3ACD-E9EC-9D42-97CF-1E7BD8ADAC2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89B4C6-A3E9-B549-B7B6-EB5025FA730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9CE836-13C4-E94E-A054-55014CC9250F}"/>
              </a:ext>
            </a:extLst>
          </p:cNvPr>
          <p:cNvSpPr>
            <a:spLocks noGrp="1"/>
          </p:cNvSpPr>
          <p:nvPr>
            <p:ph type="dt" sz="half" idx="10"/>
          </p:nvPr>
        </p:nvSpPr>
        <p:spPr/>
        <p:txBody>
          <a:bodyPr/>
          <a:lstStyle/>
          <a:p>
            <a:fld id="{C765786F-C29E-5147-BE8E-FB16012D580F}" type="datetimeFigureOut">
              <a:rPr lang="en-US" smtClean="0"/>
              <a:t>8/5/2022</a:t>
            </a:fld>
            <a:endParaRPr lang="en-US"/>
          </a:p>
        </p:txBody>
      </p:sp>
      <p:sp>
        <p:nvSpPr>
          <p:cNvPr id="6" name="Footer Placeholder 5">
            <a:extLst>
              <a:ext uri="{FF2B5EF4-FFF2-40B4-BE49-F238E27FC236}">
                <a16:creationId xmlns:a16="http://schemas.microsoft.com/office/drawing/2014/main" id="{AA608F43-CA6B-EF46-98A1-6E7D28236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C5764C-EA66-1442-9815-3A3B1750B3A6}"/>
              </a:ext>
            </a:extLst>
          </p:cNvPr>
          <p:cNvSpPr>
            <a:spLocks noGrp="1"/>
          </p:cNvSpPr>
          <p:nvPr>
            <p:ph type="sldNum" sz="quarter" idx="12"/>
          </p:nvPr>
        </p:nvSpPr>
        <p:spPr/>
        <p:txBody>
          <a:bodyPr/>
          <a:lstStyle/>
          <a:p>
            <a:fld id="{509C9E7D-E8D9-A74F-B40B-4CC340139D3D}" type="slidenum">
              <a:rPr lang="en-US" smtClean="0"/>
              <a:t>‹#›</a:t>
            </a:fld>
            <a:endParaRPr lang="en-US"/>
          </a:p>
        </p:txBody>
      </p:sp>
    </p:spTree>
    <p:extLst>
      <p:ext uri="{BB962C8B-B14F-4D97-AF65-F5344CB8AC3E}">
        <p14:creationId xmlns:p14="http://schemas.microsoft.com/office/powerpoint/2010/main" val="87054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4E210-CEB3-FE4D-BFF4-4EEEE30327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970E2C-BA24-FD4B-9C1B-BF7849C7D7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C2F70E3-23BE-2640-BDF1-F9C2B17FD2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93A7C8-51F8-7A4B-BA91-423CA6FDF5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3638D3-5BA6-8F4B-90C1-255A48BE23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3988D4-D379-BC41-A401-4BD8E81C38C0}"/>
              </a:ext>
            </a:extLst>
          </p:cNvPr>
          <p:cNvSpPr>
            <a:spLocks noGrp="1"/>
          </p:cNvSpPr>
          <p:nvPr>
            <p:ph type="dt" sz="half" idx="10"/>
          </p:nvPr>
        </p:nvSpPr>
        <p:spPr/>
        <p:txBody>
          <a:bodyPr/>
          <a:lstStyle/>
          <a:p>
            <a:fld id="{C765786F-C29E-5147-BE8E-FB16012D580F}" type="datetimeFigureOut">
              <a:rPr lang="en-US" smtClean="0"/>
              <a:t>8/5/2022</a:t>
            </a:fld>
            <a:endParaRPr lang="en-US"/>
          </a:p>
        </p:txBody>
      </p:sp>
      <p:sp>
        <p:nvSpPr>
          <p:cNvPr id="8" name="Footer Placeholder 7">
            <a:extLst>
              <a:ext uri="{FF2B5EF4-FFF2-40B4-BE49-F238E27FC236}">
                <a16:creationId xmlns:a16="http://schemas.microsoft.com/office/drawing/2014/main" id="{57B472A1-E123-8649-81A0-DB42741B26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8666F2-62F1-954C-9FBA-10709278E2B6}"/>
              </a:ext>
            </a:extLst>
          </p:cNvPr>
          <p:cNvSpPr>
            <a:spLocks noGrp="1"/>
          </p:cNvSpPr>
          <p:nvPr>
            <p:ph type="sldNum" sz="quarter" idx="12"/>
          </p:nvPr>
        </p:nvSpPr>
        <p:spPr/>
        <p:txBody>
          <a:bodyPr/>
          <a:lstStyle/>
          <a:p>
            <a:fld id="{509C9E7D-E8D9-A74F-B40B-4CC340139D3D}" type="slidenum">
              <a:rPr lang="en-US" smtClean="0"/>
              <a:t>‹#›</a:t>
            </a:fld>
            <a:endParaRPr lang="en-US"/>
          </a:p>
        </p:txBody>
      </p:sp>
    </p:spTree>
    <p:extLst>
      <p:ext uri="{BB962C8B-B14F-4D97-AF65-F5344CB8AC3E}">
        <p14:creationId xmlns:p14="http://schemas.microsoft.com/office/powerpoint/2010/main" val="4241151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B9BC-7E9C-D749-85B5-585EDFE71D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89D153-3EDD-5649-BCE1-F152B6D9F25A}"/>
              </a:ext>
            </a:extLst>
          </p:cNvPr>
          <p:cNvSpPr>
            <a:spLocks noGrp="1"/>
          </p:cNvSpPr>
          <p:nvPr>
            <p:ph type="dt" sz="half" idx="10"/>
          </p:nvPr>
        </p:nvSpPr>
        <p:spPr/>
        <p:txBody>
          <a:bodyPr/>
          <a:lstStyle/>
          <a:p>
            <a:fld id="{C765786F-C29E-5147-BE8E-FB16012D580F}" type="datetimeFigureOut">
              <a:rPr lang="en-US" smtClean="0"/>
              <a:t>8/5/2022</a:t>
            </a:fld>
            <a:endParaRPr lang="en-US"/>
          </a:p>
        </p:txBody>
      </p:sp>
      <p:sp>
        <p:nvSpPr>
          <p:cNvPr id="4" name="Footer Placeholder 3">
            <a:extLst>
              <a:ext uri="{FF2B5EF4-FFF2-40B4-BE49-F238E27FC236}">
                <a16:creationId xmlns:a16="http://schemas.microsoft.com/office/drawing/2014/main" id="{3FEF576D-50E5-E54E-8F5F-7BEB7558F1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41D0CD-26A8-BA41-8865-4F8F02C68994}"/>
              </a:ext>
            </a:extLst>
          </p:cNvPr>
          <p:cNvSpPr>
            <a:spLocks noGrp="1"/>
          </p:cNvSpPr>
          <p:nvPr>
            <p:ph type="sldNum" sz="quarter" idx="12"/>
          </p:nvPr>
        </p:nvSpPr>
        <p:spPr/>
        <p:txBody>
          <a:bodyPr/>
          <a:lstStyle/>
          <a:p>
            <a:fld id="{509C9E7D-E8D9-A74F-B40B-4CC340139D3D}" type="slidenum">
              <a:rPr lang="en-US" smtClean="0"/>
              <a:t>‹#›</a:t>
            </a:fld>
            <a:endParaRPr lang="en-US"/>
          </a:p>
        </p:txBody>
      </p:sp>
    </p:spTree>
    <p:extLst>
      <p:ext uri="{BB962C8B-B14F-4D97-AF65-F5344CB8AC3E}">
        <p14:creationId xmlns:p14="http://schemas.microsoft.com/office/powerpoint/2010/main" val="3306001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43DA9-4CA3-2C44-92BF-523D22C23556}"/>
              </a:ext>
            </a:extLst>
          </p:cNvPr>
          <p:cNvSpPr>
            <a:spLocks noGrp="1"/>
          </p:cNvSpPr>
          <p:nvPr>
            <p:ph type="dt" sz="half" idx="10"/>
          </p:nvPr>
        </p:nvSpPr>
        <p:spPr/>
        <p:txBody>
          <a:bodyPr/>
          <a:lstStyle/>
          <a:p>
            <a:fld id="{C765786F-C29E-5147-BE8E-FB16012D580F}" type="datetimeFigureOut">
              <a:rPr lang="en-US" smtClean="0"/>
              <a:t>8/5/2022</a:t>
            </a:fld>
            <a:endParaRPr lang="en-US"/>
          </a:p>
        </p:txBody>
      </p:sp>
      <p:sp>
        <p:nvSpPr>
          <p:cNvPr id="3" name="Footer Placeholder 2">
            <a:extLst>
              <a:ext uri="{FF2B5EF4-FFF2-40B4-BE49-F238E27FC236}">
                <a16:creationId xmlns:a16="http://schemas.microsoft.com/office/drawing/2014/main" id="{29BE2CAF-7809-A042-B63F-915F31A5A5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B0B6D0-2973-BE4C-8080-33BE281C799B}"/>
              </a:ext>
            </a:extLst>
          </p:cNvPr>
          <p:cNvSpPr>
            <a:spLocks noGrp="1"/>
          </p:cNvSpPr>
          <p:nvPr>
            <p:ph type="sldNum" sz="quarter" idx="12"/>
          </p:nvPr>
        </p:nvSpPr>
        <p:spPr/>
        <p:txBody>
          <a:bodyPr/>
          <a:lstStyle/>
          <a:p>
            <a:fld id="{509C9E7D-E8D9-A74F-B40B-4CC340139D3D}" type="slidenum">
              <a:rPr lang="en-US" smtClean="0"/>
              <a:t>‹#›</a:t>
            </a:fld>
            <a:endParaRPr lang="en-US"/>
          </a:p>
        </p:txBody>
      </p:sp>
    </p:spTree>
    <p:extLst>
      <p:ext uri="{BB962C8B-B14F-4D97-AF65-F5344CB8AC3E}">
        <p14:creationId xmlns:p14="http://schemas.microsoft.com/office/powerpoint/2010/main" val="253841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55FCB-9436-4B49-AE34-83A6EA35E1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52076-2E9D-EE46-A1C4-4CC3069091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7E117A-F978-8F4A-A162-3ACF3C28E0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4F51E6-DF2B-E242-B984-3096C052ADB3}"/>
              </a:ext>
            </a:extLst>
          </p:cNvPr>
          <p:cNvSpPr>
            <a:spLocks noGrp="1"/>
          </p:cNvSpPr>
          <p:nvPr>
            <p:ph type="dt" sz="half" idx="10"/>
          </p:nvPr>
        </p:nvSpPr>
        <p:spPr/>
        <p:txBody>
          <a:bodyPr/>
          <a:lstStyle/>
          <a:p>
            <a:fld id="{C765786F-C29E-5147-BE8E-FB16012D580F}" type="datetimeFigureOut">
              <a:rPr lang="en-US" smtClean="0"/>
              <a:t>8/5/2022</a:t>
            </a:fld>
            <a:endParaRPr lang="en-US"/>
          </a:p>
        </p:txBody>
      </p:sp>
      <p:sp>
        <p:nvSpPr>
          <p:cNvPr id="6" name="Footer Placeholder 5">
            <a:extLst>
              <a:ext uri="{FF2B5EF4-FFF2-40B4-BE49-F238E27FC236}">
                <a16:creationId xmlns:a16="http://schemas.microsoft.com/office/drawing/2014/main" id="{879B3688-7248-2E48-92F4-CBB131C538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978076-E29E-9C4B-A17F-13B2A0E5AA04}"/>
              </a:ext>
            </a:extLst>
          </p:cNvPr>
          <p:cNvSpPr>
            <a:spLocks noGrp="1"/>
          </p:cNvSpPr>
          <p:nvPr>
            <p:ph type="sldNum" sz="quarter" idx="12"/>
          </p:nvPr>
        </p:nvSpPr>
        <p:spPr/>
        <p:txBody>
          <a:bodyPr/>
          <a:lstStyle/>
          <a:p>
            <a:fld id="{509C9E7D-E8D9-A74F-B40B-4CC340139D3D}" type="slidenum">
              <a:rPr lang="en-US" smtClean="0"/>
              <a:t>‹#›</a:t>
            </a:fld>
            <a:endParaRPr lang="en-US"/>
          </a:p>
        </p:txBody>
      </p:sp>
    </p:spTree>
    <p:extLst>
      <p:ext uri="{BB962C8B-B14F-4D97-AF65-F5344CB8AC3E}">
        <p14:creationId xmlns:p14="http://schemas.microsoft.com/office/powerpoint/2010/main" val="1223111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B813-BB00-AE47-B0E2-A3DC287387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9663D3-D982-1C45-9EF2-D421F73ECD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28E1D5-6445-6B47-B75B-EC271BF2E5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64FAFF-F426-D645-9C66-1C6E9ADBB3D7}"/>
              </a:ext>
            </a:extLst>
          </p:cNvPr>
          <p:cNvSpPr>
            <a:spLocks noGrp="1"/>
          </p:cNvSpPr>
          <p:nvPr>
            <p:ph type="dt" sz="half" idx="10"/>
          </p:nvPr>
        </p:nvSpPr>
        <p:spPr/>
        <p:txBody>
          <a:bodyPr/>
          <a:lstStyle/>
          <a:p>
            <a:fld id="{C765786F-C29E-5147-BE8E-FB16012D580F}" type="datetimeFigureOut">
              <a:rPr lang="en-US" smtClean="0"/>
              <a:t>8/5/2022</a:t>
            </a:fld>
            <a:endParaRPr lang="en-US"/>
          </a:p>
        </p:txBody>
      </p:sp>
      <p:sp>
        <p:nvSpPr>
          <p:cNvPr id="6" name="Footer Placeholder 5">
            <a:extLst>
              <a:ext uri="{FF2B5EF4-FFF2-40B4-BE49-F238E27FC236}">
                <a16:creationId xmlns:a16="http://schemas.microsoft.com/office/drawing/2014/main" id="{87C03034-0236-A444-984D-389866F0B2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2143B6-17C9-2F46-926A-E528DCDF3EF6}"/>
              </a:ext>
            </a:extLst>
          </p:cNvPr>
          <p:cNvSpPr>
            <a:spLocks noGrp="1"/>
          </p:cNvSpPr>
          <p:nvPr>
            <p:ph type="sldNum" sz="quarter" idx="12"/>
          </p:nvPr>
        </p:nvSpPr>
        <p:spPr/>
        <p:txBody>
          <a:bodyPr/>
          <a:lstStyle/>
          <a:p>
            <a:fld id="{509C9E7D-E8D9-A74F-B40B-4CC340139D3D}" type="slidenum">
              <a:rPr lang="en-US" smtClean="0"/>
              <a:t>‹#›</a:t>
            </a:fld>
            <a:endParaRPr lang="en-US"/>
          </a:p>
        </p:txBody>
      </p:sp>
    </p:spTree>
    <p:extLst>
      <p:ext uri="{BB962C8B-B14F-4D97-AF65-F5344CB8AC3E}">
        <p14:creationId xmlns:p14="http://schemas.microsoft.com/office/powerpoint/2010/main" val="15290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FFACE8-57F4-B646-90AF-6549F70BD7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100C80-F08D-A844-9103-E27B7618A5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5B1C4-A833-564C-9C7B-52F6C729BF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5786F-C29E-5147-BE8E-FB16012D580F}" type="datetimeFigureOut">
              <a:rPr lang="en-US" smtClean="0"/>
              <a:t>8/5/2022</a:t>
            </a:fld>
            <a:endParaRPr lang="en-US"/>
          </a:p>
        </p:txBody>
      </p:sp>
      <p:sp>
        <p:nvSpPr>
          <p:cNvPr id="5" name="Footer Placeholder 4">
            <a:extLst>
              <a:ext uri="{FF2B5EF4-FFF2-40B4-BE49-F238E27FC236}">
                <a16:creationId xmlns:a16="http://schemas.microsoft.com/office/drawing/2014/main" id="{05FD0349-B8BE-1949-A17D-5CADCE156A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D228D7-E8DD-F84E-B744-693E873D11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C9E7D-E8D9-A74F-B40B-4CC340139D3D}" type="slidenum">
              <a:rPr lang="en-US" smtClean="0"/>
              <a:t>‹#›</a:t>
            </a:fld>
            <a:endParaRPr lang="en-US"/>
          </a:p>
        </p:txBody>
      </p:sp>
    </p:spTree>
    <p:extLst>
      <p:ext uri="{BB962C8B-B14F-4D97-AF65-F5344CB8AC3E}">
        <p14:creationId xmlns:p14="http://schemas.microsoft.com/office/powerpoint/2010/main" val="1924545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55B2ED-7017-B643-9C5A-AFDC201AA8D2}"/>
              </a:ext>
            </a:extLst>
          </p:cNvPr>
          <p:cNvSpPr>
            <a:spLocks noGrp="1"/>
          </p:cNvSpPr>
          <p:nvPr>
            <p:ph type="subTitle" idx="1"/>
          </p:nvPr>
        </p:nvSpPr>
        <p:spPr>
          <a:xfrm>
            <a:off x="1616478" y="5836204"/>
            <a:ext cx="9144000" cy="1655762"/>
          </a:xfrm>
        </p:spPr>
        <p:txBody>
          <a:bodyPr>
            <a:normAutofit/>
          </a:bodyPr>
          <a:lstStyle/>
          <a:p>
            <a:r>
              <a:rPr lang="en-US" sz="3000" b="1" dirty="0">
                <a:solidFill>
                  <a:srgbClr val="FFC000"/>
                </a:solidFill>
              </a:rPr>
              <a:t>12-14 August, 2020</a:t>
            </a:r>
          </a:p>
        </p:txBody>
      </p:sp>
      <p:pic>
        <p:nvPicPr>
          <p:cNvPr id="4" name="Picture 3">
            <a:extLst>
              <a:ext uri="{FF2B5EF4-FFF2-40B4-BE49-F238E27FC236}">
                <a16:creationId xmlns:a16="http://schemas.microsoft.com/office/drawing/2014/main" id="{7EF3217D-38B6-DF4A-A991-08D8A4656F0F}"/>
              </a:ext>
            </a:extLst>
          </p:cNvPr>
          <p:cNvPicPr>
            <a:picLocks noChangeAspect="1"/>
          </p:cNvPicPr>
          <p:nvPr/>
        </p:nvPicPr>
        <p:blipFill rotWithShape="1">
          <a:blip r:embed="rId2">
            <a:extLst>
              <a:ext uri="{28A0092B-C50C-407E-A947-70E740481C1C}">
                <a14:useLocalDpi xmlns:a14="http://schemas.microsoft.com/office/drawing/2010/main" val="0"/>
              </a:ext>
            </a:extLst>
          </a:blip>
          <a:srcRect l="16913" r="18013"/>
          <a:stretch/>
        </p:blipFill>
        <p:spPr>
          <a:xfrm>
            <a:off x="4416565" y="2641314"/>
            <a:ext cx="2996606" cy="2587377"/>
          </a:xfrm>
          <a:prstGeom prst="rect">
            <a:avLst/>
          </a:prstGeom>
        </p:spPr>
      </p:pic>
      <p:sp>
        <p:nvSpPr>
          <p:cNvPr id="6" name="Title 1">
            <a:extLst>
              <a:ext uri="{FF2B5EF4-FFF2-40B4-BE49-F238E27FC236}">
                <a16:creationId xmlns:a16="http://schemas.microsoft.com/office/drawing/2014/main" id="{443CBDF0-F28E-2C42-A260-344E40954776}"/>
              </a:ext>
            </a:extLst>
          </p:cNvPr>
          <p:cNvSpPr txBox="1">
            <a:spLocks/>
          </p:cNvSpPr>
          <p:nvPr/>
        </p:nvSpPr>
        <p:spPr>
          <a:xfrm>
            <a:off x="52251" y="559630"/>
            <a:ext cx="12139749" cy="1559262"/>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US" sz="2800" dirty="0">
                <a:solidFill>
                  <a:srgbClr val="FFFF00"/>
                </a:solidFill>
              </a:rPr>
            </a:br>
            <a:r>
              <a:rPr lang="th-TH" b="1" dirty="0">
                <a:solidFill>
                  <a:srgbClr val="FFFF00"/>
                </a:solidFill>
              </a:rPr>
              <a:t>การแก้ไขปัญหา</a:t>
            </a:r>
            <a:endParaRPr lang="en-US" b="1" dirty="0">
              <a:solidFill>
                <a:srgbClr val="FFFF00"/>
              </a:solidFill>
            </a:endParaRPr>
          </a:p>
          <a:p>
            <a:r>
              <a:rPr lang="en-US" sz="2800" dirty="0">
                <a:solidFill>
                  <a:srgbClr val="FFFF00"/>
                </a:solidFill>
              </a:rPr>
              <a:t> </a:t>
            </a:r>
          </a:p>
          <a:p>
            <a:r>
              <a:rPr lang="en-US" sz="3200" b="1" cap="small" dirty="0">
                <a:solidFill>
                  <a:srgbClr val="FFFF00"/>
                </a:solidFill>
                <a:latin typeface="Times New Roman" panose="02020603050405020304" pitchFamily="18" charset="0"/>
                <a:cs typeface="Times New Roman" panose="02020603050405020304" pitchFamily="18" charset="0"/>
              </a:rPr>
              <a:t>Resolving Issues</a:t>
            </a:r>
            <a:br>
              <a:rPr lang="en-US" sz="2800" b="1" cap="small" dirty="0">
                <a:solidFill>
                  <a:srgbClr val="FFFF00"/>
                </a:solidFill>
                <a:latin typeface="Times New Roman" panose="02020603050405020304" pitchFamily="18" charset="0"/>
                <a:cs typeface="Times New Roman" panose="02020603050405020304" pitchFamily="18" charset="0"/>
              </a:rPr>
            </a:br>
            <a:endParaRPr lang="en-US" sz="2400" b="1" i="1" strike="sngStrike" dirty="0">
              <a:solidFill>
                <a:srgbClr val="FFFF00"/>
              </a:solidFill>
            </a:endParaRPr>
          </a:p>
        </p:txBody>
      </p:sp>
    </p:spTree>
    <p:extLst>
      <p:ext uri="{BB962C8B-B14F-4D97-AF65-F5344CB8AC3E}">
        <p14:creationId xmlns:p14="http://schemas.microsoft.com/office/powerpoint/2010/main" val="744542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CFE87E-625B-2B4C-822C-9AA2FD192802}"/>
              </a:ext>
            </a:extLst>
          </p:cNvPr>
          <p:cNvSpPr>
            <a:spLocks noGrp="1"/>
          </p:cNvSpPr>
          <p:nvPr>
            <p:ph idx="1"/>
          </p:nvPr>
        </p:nvSpPr>
        <p:spPr>
          <a:xfrm>
            <a:off x="838200" y="558800"/>
            <a:ext cx="10515600" cy="5618163"/>
          </a:xfrm>
        </p:spPr>
        <p:txBody>
          <a:bodyPr>
            <a:normAutofit/>
          </a:bodyPr>
          <a:lstStyle/>
          <a:p>
            <a:pPr marL="0" indent="0" algn="ctr">
              <a:buNone/>
            </a:pPr>
            <a:r>
              <a:rPr lang="en-US" sz="4400" dirty="0">
                <a:solidFill>
                  <a:srgbClr val="0070C0"/>
                </a:solidFill>
              </a:rPr>
              <a:t>“So powerful is the light of unity that it can illuminate the whole world”</a:t>
            </a:r>
          </a:p>
        </p:txBody>
      </p:sp>
      <p:pic>
        <p:nvPicPr>
          <p:cNvPr id="5" name="Picture 4">
            <a:extLst>
              <a:ext uri="{FF2B5EF4-FFF2-40B4-BE49-F238E27FC236}">
                <a16:creationId xmlns:a16="http://schemas.microsoft.com/office/drawing/2014/main" id="{F1A6EF80-B7B8-F442-B7C4-AEF7245E7A57}"/>
              </a:ext>
            </a:extLst>
          </p:cNvPr>
          <p:cNvPicPr>
            <a:picLocks noChangeAspect="1"/>
          </p:cNvPicPr>
          <p:nvPr/>
        </p:nvPicPr>
        <p:blipFill>
          <a:blip r:embed="rId3"/>
          <a:stretch>
            <a:fillRect/>
          </a:stretch>
        </p:blipFill>
        <p:spPr>
          <a:xfrm>
            <a:off x="0" y="0"/>
            <a:ext cx="12163627" cy="6874034"/>
          </a:xfrm>
          <a:prstGeom prst="rect">
            <a:avLst/>
          </a:prstGeom>
        </p:spPr>
      </p:pic>
      <p:sp>
        <p:nvSpPr>
          <p:cNvPr id="4" name="TextBox 3"/>
          <p:cNvSpPr txBox="1"/>
          <p:nvPr/>
        </p:nvSpPr>
        <p:spPr>
          <a:xfrm>
            <a:off x="1017818" y="5779869"/>
            <a:ext cx="11842680" cy="769441"/>
          </a:xfrm>
          <a:prstGeom prst="rect">
            <a:avLst/>
          </a:prstGeom>
          <a:noFill/>
        </p:spPr>
        <p:txBody>
          <a:bodyPr wrap="square" rtlCol="0">
            <a:spAutoFit/>
          </a:bodyPr>
          <a:lstStyle/>
          <a:p>
            <a:r>
              <a:rPr lang="th-TH" sz="4400" dirty="0">
                <a:solidFill>
                  <a:schemeClr val="bg1"/>
                </a:solidFill>
              </a:rPr>
              <a:t>ความสามัคคีนั้นมีอานุภาพ สามารถส่องให้ทั่วทั้งพิภพสว่างไสว</a:t>
            </a:r>
          </a:p>
        </p:txBody>
      </p:sp>
    </p:spTree>
    <p:extLst>
      <p:ext uri="{BB962C8B-B14F-4D97-AF65-F5344CB8AC3E}">
        <p14:creationId xmlns:p14="http://schemas.microsoft.com/office/powerpoint/2010/main" val="258397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F77CC-509F-D949-AF77-E81D2E152B66}"/>
              </a:ext>
            </a:extLst>
          </p:cNvPr>
          <p:cNvSpPr>
            <a:spLocks noGrp="1"/>
          </p:cNvSpPr>
          <p:nvPr>
            <p:ph type="ctrTitle"/>
          </p:nvPr>
        </p:nvSpPr>
        <p:spPr>
          <a:xfrm>
            <a:off x="0" y="16326"/>
            <a:ext cx="12192000" cy="1028700"/>
          </a:xfrm>
          <a:solidFill>
            <a:srgbClr val="0099FF"/>
          </a:solidFill>
          <a:ln>
            <a:solidFill>
              <a:srgbClr val="0099FF"/>
            </a:solidFill>
          </a:ln>
        </p:spPr>
        <p:txBody>
          <a:bodyPr>
            <a:normAutofit/>
          </a:bodyPr>
          <a:lstStyle/>
          <a:p>
            <a:r>
              <a:rPr lang="th-TH" sz="4400" b="1" dirty="0">
                <a:solidFill>
                  <a:schemeClr val="bg1"/>
                </a:solidFill>
              </a:rPr>
              <a:t>รวมตัวกัน – ขจัดปัญหา</a:t>
            </a:r>
            <a:r>
              <a:rPr lang="en-US" sz="4400" b="1" dirty="0">
                <a:solidFill>
                  <a:schemeClr val="bg1"/>
                </a:solidFill>
              </a:rPr>
              <a:t> </a:t>
            </a:r>
            <a:r>
              <a:rPr lang="en-US" sz="2600" b="1" dirty="0">
                <a:solidFill>
                  <a:schemeClr val="bg1"/>
                </a:solidFill>
              </a:rPr>
              <a:t>– Gather together and root </a:t>
            </a:r>
            <a:endParaRPr lang="en-US" sz="2600" b="1" dirty="0">
              <a:solidFill>
                <a:srgbClr val="0099FF"/>
              </a:solidFill>
            </a:endParaRPr>
          </a:p>
        </p:txBody>
      </p:sp>
      <p:sp>
        <p:nvSpPr>
          <p:cNvPr id="3" name="TextBox 2">
            <a:extLst>
              <a:ext uri="{FF2B5EF4-FFF2-40B4-BE49-F238E27FC236}">
                <a16:creationId xmlns:a16="http://schemas.microsoft.com/office/drawing/2014/main" id="{2275BF09-E1E0-0140-BFF6-68A86E10B1E2}"/>
              </a:ext>
            </a:extLst>
          </p:cNvPr>
          <p:cNvSpPr txBox="1"/>
          <p:nvPr/>
        </p:nvSpPr>
        <p:spPr>
          <a:xfrm>
            <a:off x="669471" y="1338942"/>
            <a:ext cx="10972800" cy="2677656"/>
          </a:xfrm>
          <a:prstGeom prst="rect">
            <a:avLst/>
          </a:prstGeom>
          <a:noFill/>
        </p:spPr>
        <p:txBody>
          <a:bodyPr wrap="square" rtlCol="0">
            <a:spAutoFit/>
          </a:bodyPr>
          <a:lstStyle/>
          <a:p>
            <a:r>
              <a:rPr lang="th-TH" sz="3800" dirty="0">
                <a:solidFill>
                  <a:srgbClr val="0070C0"/>
                </a:solidFill>
              </a:rPr>
              <a:t>จงหันไปหาความสามัคคีและให้รัศมีแห่งแสงสว่างอาบเจ้า จงรวมตัวกันและ</a:t>
            </a:r>
            <a:r>
              <a:rPr lang="th-TH" sz="3800" u="sng" dirty="0">
                <a:solidFill>
                  <a:srgbClr val="0070C0"/>
                </a:solidFill>
              </a:rPr>
              <a:t>ขจัดปัญหาอันเป็นที่มาของความขัดแย้งเพื่อเห็นแก่พระผู้เป็นเจ้า</a:t>
            </a:r>
            <a:endParaRPr lang="en-US" sz="3800" dirty="0">
              <a:solidFill>
                <a:srgbClr val="0070C0"/>
              </a:solidFill>
            </a:endParaRPr>
          </a:p>
          <a:p>
            <a:pPr marL="850900" lvl="0"/>
            <a:r>
              <a:rPr lang="en-US" sz="3800" dirty="0">
                <a:solidFill>
                  <a:srgbClr val="0070C0"/>
                </a:solidFill>
              </a:rPr>
              <a:t>- </a:t>
            </a:r>
            <a:r>
              <a:rPr lang="th-TH" sz="3800" dirty="0">
                <a:solidFill>
                  <a:srgbClr val="0070C0"/>
                </a:solidFill>
              </a:rPr>
              <a:t>พระบาฮา</a:t>
            </a:r>
            <a:r>
              <a:rPr lang="th-TH" sz="3800" dirty="0" err="1">
                <a:solidFill>
                  <a:srgbClr val="0070C0"/>
                </a:solidFill>
              </a:rPr>
              <a:t>อุล</a:t>
            </a:r>
            <a:r>
              <a:rPr lang="th-TH" sz="3800" dirty="0">
                <a:solidFill>
                  <a:srgbClr val="0070C0"/>
                </a:solidFill>
              </a:rPr>
              <a:t>ลา</a:t>
            </a:r>
            <a:r>
              <a:rPr lang="th-TH" sz="3800" dirty="0" err="1">
                <a:solidFill>
                  <a:srgbClr val="0070C0"/>
                </a:solidFill>
              </a:rPr>
              <a:t>ห์</a:t>
            </a:r>
            <a:r>
              <a:rPr lang="th-TH" sz="3800" dirty="0">
                <a:solidFill>
                  <a:srgbClr val="0070C0"/>
                </a:solidFill>
              </a:rPr>
              <a:t> </a:t>
            </a:r>
            <a:endParaRPr lang="en-US" sz="3800" dirty="0">
              <a:solidFill>
                <a:srgbClr val="0070C0"/>
              </a:solidFill>
            </a:endParaRPr>
          </a:p>
          <a:p>
            <a:r>
              <a:rPr lang="en-US" sz="3600" dirty="0">
                <a:solidFill>
                  <a:srgbClr val="0070C0"/>
                </a:solidFill>
              </a:rPr>
              <a:t> </a:t>
            </a:r>
          </a:p>
          <a:p>
            <a:endParaRPr lang="en-US" dirty="0"/>
          </a:p>
        </p:txBody>
      </p:sp>
      <p:sp>
        <p:nvSpPr>
          <p:cNvPr id="4" name="TextBox 3">
            <a:extLst>
              <a:ext uri="{FF2B5EF4-FFF2-40B4-BE49-F238E27FC236}">
                <a16:creationId xmlns:a16="http://schemas.microsoft.com/office/drawing/2014/main" id="{D8DA772F-8930-DB4D-993C-F148B5B22DD0}"/>
              </a:ext>
            </a:extLst>
          </p:cNvPr>
          <p:cNvSpPr txBox="1"/>
          <p:nvPr/>
        </p:nvSpPr>
        <p:spPr>
          <a:xfrm>
            <a:off x="538846" y="3559629"/>
            <a:ext cx="11723914" cy="1846659"/>
          </a:xfrm>
          <a:prstGeom prst="rect">
            <a:avLst/>
          </a:prstGeom>
          <a:noFill/>
        </p:spPr>
        <p:txBody>
          <a:bodyPr wrap="square" rtlCol="0">
            <a:spAutoFit/>
          </a:bodyPr>
          <a:lstStyle/>
          <a:p>
            <a:r>
              <a:rPr lang="en-US" sz="2400" dirty="0"/>
              <a:t>Set your faces towards unity, and let the radiance of its light shine upon you. Gather ye together, and for the sake of God resolve to root out whatever is the source of contention amongst you.  </a:t>
            </a:r>
          </a:p>
          <a:p>
            <a:pPr marL="1028700" lvl="0" indent="0">
              <a:buNone/>
            </a:pPr>
            <a:r>
              <a:rPr lang="en-US" sz="2400" dirty="0"/>
              <a:t>- Baha'u'llah</a:t>
            </a:r>
          </a:p>
          <a:p>
            <a:endParaRPr lang="en-US" dirty="0"/>
          </a:p>
        </p:txBody>
      </p:sp>
    </p:spTree>
    <p:extLst>
      <p:ext uri="{BB962C8B-B14F-4D97-AF65-F5344CB8AC3E}">
        <p14:creationId xmlns:p14="http://schemas.microsoft.com/office/powerpoint/2010/main" val="348688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A0AF31-08EC-7144-B896-A7F84118B9F7}"/>
              </a:ext>
            </a:extLst>
          </p:cNvPr>
          <p:cNvSpPr>
            <a:spLocks noGrp="1"/>
          </p:cNvSpPr>
          <p:nvPr>
            <p:ph idx="1"/>
          </p:nvPr>
        </p:nvSpPr>
        <p:spPr>
          <a:xfrm>
            <a:off x="838200" y="3589111"/>
            <a:ext cx="10515600" cy="2387145"/>
          </a:xfrm>
        </p:spPr>
        <p:txBody>
          <a:bodyPr/>
          <a:lstStyle/>
          <a:p>
            <a:pPr marL="0" indent="0">
              <a:buNone/>
            </a:pPr>
            <a:r>
              <a:rPr lang="en-US" dirty="0"/>
              <a:t> </a:t>
            </a:r>
          </a:p>
          <a:p>
            <a:pPr marL="0" indent="0">
              <a:buNone/>
            </a:pPr>
            <a:r>
              <a:rPr lang="en-US" dirty="0"/>
              <a:t>Even if there is the slightest feeling between certain souls – a lack of love – it </a:t>
            </a:r>
            <a:r>
              <a:rPr lang="en-US" dirty="0">
                <a:solidFill>
                  <a:srgbClr val="FF0000"/>
                </a:solidFill>
              </a:rPr>
              <a:t>must </a:t>
            </a:r>
            <a:r>
              <a:rPr lang="en-US" dirty="0"/>
              <a:t>be made to entirely disappear. There must be the utmost translucency and purity of intention.</a:t>
            </a:r>
          </a:p>
          <a:p>
            <a:pPr marL="1028700" lvl="0" indent="0">
              <a:buNone/>
            </a:pPr>
            <a:r>
              <a:rPr lang="en-US" dirty="0"/>
              <a:t> - ‘Abdu’l-Baha</a:t>
            </a:r>
          </a:p>
          <a:p>
            <a:endParaRPr lang="en-US" dirty="0"/>
          </a:p>
        </p:txBody>
      </p:sp>
      <p:sp>
        <p:nvSpPr>
          <p:cNvPr id="4" name="TextBox 3">
            <a:extLst>
              <a:ext uri="{FF2B5EF4-FFF2-40B4-BE49-F238E27FC236}">
                <a16:creationId xmlns:a16="http://schemas.microsoft.com/office/drawing/2014/main" id="{3560B71C-6A60-AA47-94E6-658A2E8C8485}"/>
              </a:ext>
            </a:extLst>
          </p:cNvPr>
          <p:cNvSpPr txBox="1"/>
          <p:nvPr/>
        </p:nvSpPr>
        <p:spPr>
          <a:xfrm>
            <a:off x="832758" y="947055"/>
            <a:ext cx="10466616" cy="2708434"/>
          </a:xfrm>
          <a:prstGeom prst="rect">
            <a:avLst/>
          </a:prstGeom>
          <a:noFill/>
        </p:spPr>
        <p:txBody>
          <a:bodyPr wrap="square" rtlCol="0">
            <a:spAutoFit/>
          </a:bodyPr>
          <a:lstStyle/>
          <a:p>
            <a:r>
              <a:rPr lang="th-TH" sz="3800" dirty="0">
                <a:solidFill>
                  <a:srgbClr val="0070C0"/>
                </a:solidFill>
              </a:rPr>
              <a:t>แม้จะเกิดความรู้สึกขึ้นแค่เพียงเล็กน้อยระหว่างคนบางคน ก็คือการขาดความรัก</a:t>
            </a:r>
          </a:p>
          <a:p>
            <a:r>
              <a:rPr lang="th-TH" sz="3800" dirty="0">
                <a:solidFill>
                  <a:srgbClr val="0070C0"/>
                </a:solidFill>
              </a:rPr>
              <a:t>เจ้าจะ</a:t>
            </a:r>
            <a:r>
              <a:rPr lang="th-TH" sz="3800" dirty="0">
                <a:solidFill>
                  <a:srgbClr val="FF0000"/>
                </a:solidFill>
              </a:rPr>
              <a:t>ต้อง</a:t>
            </a:r>
            <a:r>
              <a:rPr lang="th-TH" sz="3800" dirty="0">
                <a:solidFill>
                  <a:srgbClr val="0070C0"/>
                </a:solidFill>
              </a:rPr>
              <a:t>ขจัดให้มันอันตรธานไปจนหมดสิ้น จะต้องมีความผ่องแผ้วที่สุดและมีเจตนารมณ์อันบริสุทธิ์ </a:t>
            </a:r>
            <a:endParaRPr lang="en-US" sz="3800" dirty="0">
              <a:solidFill>
                <a:srgbClr val="0070C0"/>
              </a:solidFill>
            </a:endParaRPr>
          </a:p>
          <a:p>
            <a:pPr marL="850900" lvl="0"/>
            <a:r>
              <a:rPr lang="en-US" sz="3800" dirty="0">
                <a:solidFill>
                  <a:srgbClr val="0070C0"/>
                </a:solidFill>
              </a:rPr>
              <a:t>- </a:t>
            </a:r>
            <a:r>
              <a:rPr lang="th-TH" sz="3800" dirty="0">
                <a:solidFill>
                  <a:srgbClr val="0070C0"/>
                </a:solidFill>
              </a:rPr>
              <a:t>พระอับดุลบาฮา</a:t>
            </a:r>
            <a:endParaRPr lang="en-US" sz="3800" dirty="0">
              <a:solidFill>
                <a:srgbClr val="0070C0"/>
              </a:solidFill>
            </a:endParaRPr>
          </a:p>
          <a:p>
            <a:endParaRPr lang="en-US" dirty="0"/>
          </a:p>
        </p:txBody>
      </p:sp>
    </p:spTree>
    <p:extLst>
      <p:ext uri="{BB962C8B-B14F-4D97-AF65-F5344CB8AC3E}">
        <p14:creationId xmlns:p14="http://schemas.microsoft.com/office/powerpoint/2010/main" val="253712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E55F2CE-05C5-F444-83CA-A83E2F69C584}"/>
              </a:ext>
            </a:extLst>
          </p:cNvPr>
          <p:cNvGraphicFramePr>
            <a:graphicFrameLocks noGrp="1"/>
          </p:cNvGraphicFramePr>
          <p:nvPr>
            <p:ph idx="1"/>
            <p:extLst>
              <p:ext uri="{D42A27DB-BD31-4B8C-83A1-F6EECF244321}">
                <p14:modId xmlns:p14="http://schemas.microsoft.com/office/powerpoint/2010/main" val="1944881498"/>
              </p:ext>
            </p:extLst>
          </p:nvPr>
        </p:nvGraphicFramePr>
        <p:xfrm>
          <a:off x="604156" y="506187"/>
          <a:ext cx="11168743" cy="5608320"/>
        </p:xfrm>
        <a:graphic>
          <a:graphicData uri="http://schemas.openxmlformats.org/drawingml/2006/table">
            <a:tbl>
              <a:tblPr firstRow="1" firstCol="1" bandRow="1">
                <a:tableStyleId>{5C22544A-7EE6-4342-B048-85BDC9FD1C3A}</a:tableStyleId>
              </a:tblPr>
              <a:tblGrid>
                <a:gridCol w="11168743">
                  <a:extLst>
                    <a:ext uri="{9D8B030D-6E8A-4147-A177-3AD203B41FA5}">
                      <a16:colId xmlns:a16="http://schemas.microsoft.com/office/drawing/2014/main" val="1830244983"/>
                    </a:ext>
                  </a:extLst>
                </a:gridCol>
              </a:tblGrid>
              <a:tr h="5306785">
                <a:tc>
                  <a:txBody>
                    <a:bodyPr/>
                    <a:lstStyle/>
                    <a:p>
                      <a:pPr>
                        <a:spcAft>
                          <a:spcPts val="0"/>
                        </a:spcAft>
                        <a:tabLst>
                          <a:tab pos="5581015" algn="l"/>
                        </a:tabLst>
                      </a:pPr>
                      <a:endParaRPr lang="en-US" sz="3500" dirty="0">
                        <a:effectLst/>
                      </a:endParaRPr>
                    </a:p>
                    <a:p>
                      <a:pPr>
                        <a:spcAft>
                          <a:spcPts val="0"/>
                        </a:spcAft>
                        <a:tabLst>
                          <a:tab pos="5581015" algn="l"/>
                        </a:tabLst>
                      </a:pPr>
                      <a:r>
                        <a:rPr lang="th-TH" sz="3500" dirty="0">
                          <a:effectLst/>
                        </a:rPr>
                        <a:t>ในยุคนี้ไม่มีสิ่งใดเป็นภัยต่อศาสนานี้มากกว่า</a:t>
                      </a:r>
                      <a:endParaRPr lang="en-US" sz="3500" dirty="0">
                        <a:effectLst/>
                      </a:endParaRPr>
                    </a:p>
                    <a:p>
                      <a:pPr>
                        <a:spcAft>
                          <a:spcPts val="0"/>
                        </a:spcAft>
                        <a:tabLst>
                          <a:tab pos="5581015" algn="l"/>
                        </a:tabLst>
                      </a:pPr>
                      <a:endParaRPr lang="en-US" sz="3500" dirty="0">
                        <a:effectLst/>
                      </a:endParaRPr>
                    </a:p>
                    <a:p>
                      <a:pPr>
                        <a:spcAft>
                          <a:spcPts val="0"/>
                        </a:spcAft>
                        <a:tabLst>
                          <a:tab pos="5581015" algn="l"/>
                        </a:tabLst>
                      </a:pPr>
                      <a:r>
                        <a:rPr lang="en-US" sz="3500" dirty="0">
                          <a:effectLst/>
                        </a:rPr>
                        <a:t>1.</a:t>
                      </a:r>
                      <a:r>
                        <a:rPr lang="th-TH" sz="3500" dirty="0">
                          <a:effectLst/>
                        </a:rPr>
                        <a:t>การทะเลาะวิวาท </a:t>
                      </a:r>
                      <a:endParaRPr lang="en-US" sz="3500" dirty="0">
                        <a:effectLst/>
                      </a:endParaRPr>
                    </a:p>
                    <a:p>
                      <a:pPr marL="457200" indent="-457200">
                        <a:spcAft>
                          <a:spcPts val="0"/>
                        </a:spcAft>
                        <a:buFont typeface="Wingdings" pitchFamily="2" charset="2"/>
                        <a:buChar char="è"/>
                        <a:tabLst>
                          <a:tab pos="5581015" algn="l"/>
                        </a:tabLst>
                      </a:pPr>
                      <a:r>
                        <a:rPr lang="en-US" sz="3500" dirty="0">
                          <a:effectLst/>
                        </a:rPr>
                        <a:t>2. </a:t>
                      </a:r>
                      <a:r>
                        <a:rPr lang="th-TH" sz="3500" dirty="0">
                          <a:effectLst/>
                        </a:rPr>
                        <a:t>การต่อสู้ </a:t>
                      </a:r>
                      <a:endParaRPr lang="en-US" sz="3500" dirty="0">
                        <a:effectLst/>
                      </a:endParaRPr>
                    </a:p>
                    <a:p>
                      <a:pPr marL="457200" indent="-457200">
                        <a:spcAft>
                          <a:spcPts val="0"/>
                        </a:spcAft>
                        <a:buFont typeface="Wingdings" pitchFamily="2" charset="2"/>
                        <a:buChar char="è"/>
                        <a:tabLst>
                          <a:tab pos="5581015" algn="l"/>
                        </a:tabLst>
                      </a:pPr>
                      <a:r>
                        <a:rPr lang="en-US" sz="3500" dirty="0">
                          <a:effectLst/>
                        </a:rPr>
                        <a:t>3. </a:t>
                      </a:r>
                      <a:r>
                        <a:rPr lang="th-TH" sz="3500" dirty="0">
                          <a:effectLst/>
                        </a:rPr>
                        <a:t>การโต้เถียง </a:t>
                      </a:r>
                      <a:endParaRPr lang="en-US" sz="3500" dirty="0">
                        <a:effectLst/>
                      </a:endParaRPr>
                    </a:p>
                    <a:p>
                      <a:pPr marL="457200" indent="-457200">
                        <a:spcAft>
                          <a:spcPts val="0"/>
                        </a:spcAft>
                        <a:buFont typeface="Wingdings" pitchFamily="2" charset="2"/>
                        <a:buChar char="è"/>
                        <a:tabLst>
                          <a:tab pos="5581015" algn="l"/>
                        </a:tabLst>
                      </a:pPr>
                      <a:r>
                        <a:rPr lang="en-US" sz="3500" dirty="0">
                          <a:effectLst/>
                        </a:rPr>
                        <a:t>4. </a:t>
                      </a:r>
                      <a:r>
                        <a:rPr lang="th-TH" sz="3500" dirty="0">
                          <a:effectLst/>
                        </a:rPr>
                        <a:t>ความหมางเมินและ </a:t>
                      </a:r>
                      <a:endParaRPr lang="en-US" sz="3500" dirty="0">
                        <a:effectLst/>
                      </a:endParaRPr>
                    </a:p>
                    <a:p>
                      <a:pPr marL="457200" indent="-457200">
                        <a:spcAft>
                          <a:spcPts val="0"/>
                        </a:spcAft>
                        <a:buFont typeface="Wingdings" pitchFamily="2" charset="2"/>
                        <a:buChar char="è"/>
                        <a:tabLst>
                          <a:tab pos="5581015" algn="l"/>
                        </a:tabLst>
                      </a:pPr>
                      <a:r>
                        <a:rPr lang="en-US" sz="3500" dirty="0">
                          <a:effectLst/>
                        </a:rPr>
                        <a:t>5. </a:t>
                      </a:r>
                      <a:r>
                        <a:rPr lang="th-TH" sz="3500" dirty="0">
                          <a:effectLst/>
                        </a:rPr>
                        <a:t>เย็นชาต่อกันในหมู่ผู้เป็นที่รักของพระผู้เป็นเจ้า </a:t>
                      </a:r>
                      <a:endParaRPr lang="en-US" sz="3500" dirty="0">
                        <a:effectLst/>
                      </a:endParaRPr>
                    </a:p>
                    <a:p>
                      <a:pPr marL="457200" indent="-457200">
                        <a:spcAft>
                          <a:spcPts val="0"/>
                        </a:spcAft>
                        <a:buFont typeface="Wingdings" pitchFamily="2" charset="2"/>
                        <a:buChar char="è"/>
                        <a:tabLst>
                          <a:tab pos="5581015" algn="l"/>
                        </a:tabLst>
                      </a:pPr>
                      <a:endParaRPr lang="en-US" sz="3500" dirty="0">
                        <a:effectLst/>
                      </a:endParaRPr>
                    </a:p>
                    <a:p>
                      <a:pPr marL="1703388" lvl="0" indent="-322263">
                        <a:spcAft>
                          <a:spcPts val="0"/>
                        </a:spcAft>
                        <a:buFont typeface="Times New Roman" panose="02020603050405020304" pitchFamily="18" charset="0"/>
                        <a:buChar char="-"/>
                        <a:tabLst>
                          <a:tab pos="5580063" algn="l"/>
                        </a:tabLst>
                      </a:pPr>
                      <a:r>
                        <a:rPr lang="th-TH" sz="3500" dirty="0">
                          <a:effectLst/>
                        </a:rPr>
                        <a:t>พระบาฮา</a:t>
                      </a:r>
                      <a:r>
                        <a:rPr lang="th-TH" sz="3500" dirty="0" err="1">
                          <a:effectLst/>
                        </a:rPr>
                        <a:t>อุล</a:t>
                      </a:r>
                      <a:r>
                        <a:rPr lang="th-TH" sz="3500" dirty="0">
                          <a:effectLst/>
                        </a:rPr>
                        <a:t>ลา</a:t>
                      </a:r>
                      <a:r>
                        <a:rPr lang="th-TH" sz="3500" dirty="0" err="1">
                          <a:effectLst/>
                        </a:rPr>
                        <a:t>ห์</a:t>
                      </a:r>
                      <a:endParaRPr lang="en-US" sz="3500" dirty="0">
                        <a:effectLst/>
                      </a:endParaRPr>
                    </a:p>
                    <a:p>
                      <a:pPr>
                        <a:spcAft>
                          <a:spcPts val="0"/>
                        </a:spcAft>
                        <a:tabLst>
                          <a:tab pos="5581015" algn="l"/>
                        </a:tabLst>
                      </a:pPr>
                      <a:r>
                        <a:rPr lang="en-US" sz="1800" dirty="0">
                          <a:effectLst/>
                        </a:rPr>
                        <a:t> </a:t>
                      </a:r>
                      <a:endParaRPr lang="en-US" sz="1200" dirty="0">
                        <a:effectLst/>
                        <a:latin typeface="Times New Roman" panose="02020603050405020304" pitchFamily="18" charset="0"/>
                        <a:ea typeface="Times New Roman" panose="02020603050405020304" pitchFamily="18" charset="0"/>
                        <a:cs typeface="Cordia New" panose="020B0304020202020204" pitchFamily="34" charset="-34"/>
                      </a:endParaRPr>
                    </a:p>
                  </a:txBody>
                  <a:tcPr marL="68580" marR="68580" marT="0" marB="0"/>
                </a:tc>
                <a:extLst>
                  <a:ext uri="{0D108BD9-81ED-4DB2-BD59-A6C34878D82A}">
                    <a16:rowId xmlns:a16="http://schemas.microsoft.com/office/drawing/2014/main" val="2654169953"/>
                  </a:ext>
                </a:extLst>
              </a:tr>
            </a:tbl>
          </a:graphicData>
        </a:graphic>
      </p:graphicFrame>
      <p:sp>
        <p:nvSpPr>
          <p:cNvPr id="5" name="Rectangle 1">
            <a:extLst>
              <a:ext uri="{FF2B5EF4-FFF2-40B4-BE49-F238E27FC236}">
                <a16:creationId xmlns:a16="http://schemas.microsoft.com/office/drawing/2014/main" id="{37B38DD6-C175-D849-9514-FB0FE44C2C49}"/>
              </a:ext>
            </a:extLst>
          </p:cNvPr>
          <p:cNvSpPr>
            <a:spLocks noChangeArrowheads="1"/>
          </p:cNvSpPr>
          <p:nvPr/>
        </p:nvSpPr>
        <p:spPr bwMode="auto">
          <a:xfrm>
            <a:off x="-4620325" y="-662321"/>
            <a:ext cx="21924125" cy="1809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77532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0AA29-48FE-BF46-B00D-370380CE14A3}"/>
              </a:ext>
            </a:extLst>
          </p:cNvPr>
          <p:cNvSpPr>
            <a:spLocks noGrp="1"/>
          </p:cNvSpPr>
          <p:nvPr>
            <p:ph type="title"/>
          </p:nvPr>
        </p:nvSpPr>
        <p:spPr>
          <a:xfrm>
            <a:off x="838200" y="1965328"/>
            <a:ext cx="10515600" cy="1325563"/>
          </a:xfrm>
        </p:spPr>
        <p:txBody>
          <a:bodyPr>
            <a:normAutofit fontScale="90000"/>
          </a:bodyPr>
          <a:lstStyle/>
          <a:p>
            <a:r>
              <a:rPr lang="th-TH" sz="3600" dirty="0">
                <a:solidFill>
                  <a:srgbClr val="0070C0"/>
                </a:solidFill>
              </a:rPr>
              <a:t>จงหันไปหาความสามัคคีและให้รัศมีแห่งแสงสว่างอาบเจ้า จงรวมตัวกันและ</a:t>
            </a:r>
            <a:r>
              <a:rPr lang="th-TH" sz="3600" u="sng" dirty="0">
                <a:solidFill>
                  <a:srgbClr val="0070C0"/>
                </a:solidFill>
              </a:rPr>
              <a:t>ขจัดปัญหาอันเป็นที่มาของความขัดแย้งด้วยเห็นแก่พระผู้เป็นเจ้า</a:t>
            </a:r>
            <a:br>
              <a:rPr lang="en-US" sz="3600" u="sng" dirty="0">
                <a:solidFill>
                  <a:srgbClr val="0070C0"/>
                </a:solidFill>
              </a:rPr>
            </a:br>
            <a:r>
              <a:rPr lang="en-US" sz="3600" dirty="0">
                <a:solidFill>
                  <a:srgbClr val="0070C0"/>
                </a:solidFill>
              </a:rPr>
              <a:t>        -  </a:t>
            </a:r>
            <a:r>
              <a:rPr lang="th-TH" sz="3600" dirty="0">
                <a:solidFill>
                  <a:srgbClr val="0070C0"/>
                </a:solidFill>
              </a:rPr>
              <a:t>พระบาฮา</a:t>
            </a:r>
            <a:r>
              <a:rPr lang="th-TH" sz="3600" dirty="0" err="1">
                <a:solidFill>
                  <a:srgbClr val="0070C0"/>
                </a:solidFill>
              </a:rPr>
              <a:t>อุล</a:t>
            </a:r>
            <a:r>
              <a:rPr lang="th-TH" sz="3600" dirty="0">
                <a:solidFill>
                  <a:srgbClr val="0070C0"/>
                </a:solidFill>
              </a:rPr>
              <a:t>ลา</a:t>
            </a:r>
            <a:r>
              <a:rPr lang="th-TH" sz="3600" dirty="0" err="1">
                <a:solidFill>
                  <a:srgbClr val="0070C0"/>
                </a:solidFill>
              </a:rPr>
              <a:t>ห์</a:t>
            </a:r>
            <a:r>
              <a:rPr lang="th-TH" sz="3600" dirty="0">
                <a:solidFill>
                  <a:srgbClr val="0070C0"/>
                </a:solidFill>
              </a:rPr>
              <a:t> </a:t>
            </a:r>
            <a:br>
              <a:rPr lang="en-US" dirty="0">
                <a:solidFill>
                  <a:srgbClr val="0070C0"/>
                </a:solidFill>
              </a:rPr>
            </a:br>
            <a:r>
              <a:rPr lang="en-US" sz="3600" dirty="0">
                <a:solidFill>
                  <a:srgbClr val="0070C0"/>
                </a:solidFill>
              </a:rPr>
              <a:t> </a:t>
            </a:r>
            <a:br>
              <a:rPr lang="en-US" sz="3600" dirty="0">
                <a:solidFill>
                  <a:srgbClr val="0070C0"/>
                </a:solidFill>
              </a:rPr>
            </a:br>
            <a:r>
              <a:rPr lang="th-TH" sz="3600" dirty="0">
                <a:solidFill>
                  <a:srgbClr val="0070C0"/>
                </a:solidFill>
              </a:rPr>
              <a:t>แม้จะเกิดความรู้สึกขึ้นแค่เพียงเล็กน้อยระหว่างคนบางคน ก็คือการขาดความรัก</a:t>
            </a:r>
            <a:br>
              <a:rPr lang="en-US" sz="3600" dirty="0">
                <a:solidFill>
                  <a:srgbClr val="0070C0"/>
                </a:solidFill>
              </a:rPr>
            </a:br>
            <a:r>
              <a:rPr lang="th-TH" sz="3600" dirty="0">
                <a:solidFill>
                  <a:srgbClr val="0070C0"/>
                </a:solidFill>
              </a:rPr>
              <a:t>เจ้าจะต้องขจัดให้มันอันตรธานไปจนหมดสิ้น จะต้องมีความผ่องแผ้วที่สุดและมีเจตนารมณ์อันบริสุทธิ์ </a:t>
            </a:r>
            <a:br>
              <a:rPr lang="en-US" sz="3600" dirty="0">
                <a:solidFill>
                  <a:srgbClr val="0070C0"/>
                </a:solidFill>
              </a:rPr>
            </a:br>
            <a:r>
              <a:rPr lang="en-US" sz="3600" dirty="0">
                <a:solidFill>
                  <a:srgbClr val="0070C0"/>
                </a:solidFill>
              </a:rPr>
              <a:t>       - </a:t>
            </a:r>
            <a:r>
              <a:rPr lang="th-TH" sz="3600" dirty="0">
                <a:solidFill>
                  <a:srgbClr val="0070C0"/>
                </a:solidFill>
              </a:rPr>
              <a:t>พระอับดุลบาฮา</a:t>
            </a:r>
            <a:br>
              <a:rPr lang="en-US" dirty="0"/>
            </a:br>
            <a:endParaRPr lang="en-US" dirty="0"/>
          </a:p>
        </p:txBody>
      </p:sp>
      <p:sp>
        <p:nvSpPr>
          <p:cNvPr id="3" name="Content Placeholder 2">
            <a:extLst>
              <a:ext uri="{FF2B5EF4-FFF2-40B4-BE49-F238E27FC236}">
                <a16:creationId xmlns:a16="http://schemas.microsoft.com/office/drawing/2014/main" id="{C638C357-BBA5-6C47-9510-E0430922D9AB}"/>
              </a:ext>
            </a:extLst>
          </p:cNvPr>
          <p:cNvSpPr>
            <a:spLocks noGrp="1"/>
          </p:cNvSpPr>
          <p:nvPr>
            <p:ph idx="1"/>
          </p:nvPr>
        </p:nvSpPr>
        <p:spPr>
          <a:xfrm>
            <a:off x="838200" y="4131130"/>
            <a:ext cx="10515600" cy="2715306"/>
          </a:xfrm>
        </p:spPr>
        <p:txBody>
          <a:bodyPr>
            <a:normAutofit fontScale="70000" lnSpcReduction="20000"/>
          </a:bodyPr>
          <a:lstStyle/>
          <a:p>
            <a:pPr marL="0" indent="0">
              <a:buNone/>
            </a:pPr>
            <a:r>
              <a:rPr lang="en-US" sz="3000" dirty="0"/>
              <a:t>Set your faces towards unity, and let the radiance of its light shine upon you. Gather ye together, and for the sake of God resolve to root out whatever is the source of contention amongst you.  </a:t>
            </a:r>
          </a:p>
          <a:p>
            <a:pPr marL="0" lvl="0" indent="0">
              <a:buNone/>
            </a:pPr>
            <a:r>
              <a:rPr lang="en-US" sz="3000" dirty="0"/>
              <a:t>      - Baha'u'llah</a:t>
            </a:r>
          </a:p>
          <a:p>
            <a:pPr marL="0" indent="0">
              <a:buNone/>
            </a:pPr>
            <a:r>
              <a:rPr lang="en-US" sz="3000" dirty="0"/>
              <a:t> </a:t>
            </a:r>
          </a:p>
          <a:p>
            <a:pPr marL="0" indent="0">
              <a:buNone/>
            </a:pPr>
            <a:r>
              <a:rPr lang="en-US" sz="3000" dirty="0"/>
              <a:t>Even if there is the slightest feeling between certain souls – a lack of love – it must be made to entirely disappear. There must be the utmost translucency and purity of intention.</a:t>
            </a:r>
          </a:p>
          <a:p>
            <a:pPr marL="0" lvl="0" indent="0">
              <a:buNone/>
            </a:pPr>
            <a:r>
              <a:rPr lang="en-US" sz="3000" dirty="0"/>
              <a:t>      -  ‘Abdu’l-Baha</a:t>
            </a:r>
          </a:p>
          <a:p>
            <a:endParaRPr lang="en-US" dirty="0"/>
          </a:p>
        </p:txBody>
      </p:sp>
    </p:spTree>
    <p:extLst>
      <p:ext uri="{BB962C8B-B14F-4D97-AF65-F5344CB8AC3E}">
        <p14:creationId xmlns:p14="http://schemas.microsoft.com/office/powerpoint/2010/main" val="71764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D2E54-3246-7C45-85EC-1FEBA0AE3D32}"/>
              </a:ext>
            </a:extLst>
          </p:cNvPr>
          <p:cNvSpPr>
            <a:spLocks noGrp="1"/>
          </p:cNvSpPr>
          <p:nvPr>
            <p:ph type="title"/>
          </p:nvPr>
        </p:nvSpPr>
        <p:spPr>
          <a:xfrm>
            <a:off x="0" y="22220"/>
            <a:ext cx="12192000" cy="1393788"/>
          </a:xfrm>
          <a:solidFill>
            <a:srgbClr val="0099FF"/>
          </a:solidFill>
        </p:spPr>
        <p:txBody>
          <a:bodyPr>
            <a:normAutofit fontScale="90000"/>
          </a:bodyPr>
          <a:lstStyle/>
          <a:p>
            <a:pPr algn="ctr"/>
            <a:br>
              <a:rPr lang="th-TH" sz="2600" b="1" dirty="0">
                <a:solidFill>
                  <a:schemeClr val="bg1"/>
                </a:solidFill>
              </a:rPr>
            </a:br>
            <a:r>
              <a:rPr lang="th-TH" sz="4900" b="1" dirty="0">
                <a:solidFill>
                  <a:schemeClr val="bg1"/>
                </a:solidFill>
              </a:rPr>
              <a:t>ขั้นตอนที่เป็นไปได้ในการปัญหาระหว่างกัน</a:t>
            </a:r>
            <a:br>
              <a:rPr lang="en-US" sz="4900" b="1" dirty="0">
                <a:solidFill>
                  <a:schemeClr val="bg1"/>
                </a:solidFill>
              </a:rPr>
            </a:br>
            <a:r>
              <a:rPr lang="en-US" sz="2900" b="1" dirty="0">
                <a:solidFill>
                  <a:schemeClr val="bg1"/>
                </a:solidFill>
              </a:rPr>
              <a:t>Possible Stages to Resolve Interpersonal Issues</a:t>
            </a:r>
          </a:p>
        </p:txBody>
      </p:sp>
      <p:sp>
        <p:nvSpPr>
          <p:cNvPr id="3" name="Content Placeholder 2">
            <a:extLst>
              <a:ext uri="{FF2B5EF4-FFF2-40B4-BE49-F238E27FC236}">
                <a16:creationId xmlns:a16="http://schemas.microsoft.com/office/drawing/2014/main" id="{FD5B418C-3169-3645-8FFF-6393857D4AE8}"/>
              </a:ext>
            </a:extLst>
          </p:cNvPr>
          <p:cNvSpPr>
            <a:spLocks noGrp="1"/>
          </p:cNvSpPr>
          <p:nvPr>
            <p:ph idx="1"/>
          </p:nvPr>
        </p:nvSpPr>
        <p:spPr>
          <a:xfrm>
            <a:off x="838200" y="4601488"/>
            <a:ext cx="10515600" cy="2468788"/>
          </a:xfrm>
        </p:spPr>
        <p:txBody>
          <a:bodyPr/>
          <a:lstStyle/>
          <a:p>
            <a:r>
              <a:rPr lang="en-US" b="1" dirty="0">
                <a:solidFill>
                  <a:srgbClr val="0070C0"/>
                </a:solidFill>
              </a:rPr>
              <a:t>Stage One:     </a:t>
            </a:r>
            <a:r>
              <a:rPr lang="en-US" dirty="0">
                <a:solidFill>
                  <a:srgbClr val="0070C0"/>
                </a:solidFill>
              </a:rPr>
              <a:t>Internal Preparation of Self </a:t>
            </a:r>
            <a:r>
              <a:rPr lang="en-US" b="1" dirty="0">
                <a:solidFill>
                  <a:srgbClr val="0070C0"/>
                </a:solidFill>
              </a:rPr>
              <a:t>-  Knowledge</a:t>
            </a:r>
            <a:endParaRPr lang="en-US" dirty="0">
              <a:solidFill>
                <a:srgbClr val="0070C0"/>
              </a:solidFill>
            </a:endParaRPr>
          </a:p>
          <a:p>
            <a:r>
              <a:rPr lang="en-US" b="1" dirty="0">
                <a:solidFill>
                  <a:srgbClr val="0070C0"/>
                </a:solidFill>
              </a:rPr>
              <a:t>Stage Two</a:t>
            </a:r>
            <a:r>
              <a:rPr lang="en-US" dirty="0">
                <a:solidFill>
                  <a:srgbClr val="0070C0"/>
                </a:solidFill>
              </a:rPr>
              <a:t>:    Take initiative </a:t>
            </a:r>
            <a:r>
              <a:rPr lang="en-US" b="1" i="1" dirty="0">
                <a:solidFill>
                  <a:srgbClr val="0070C0"/>
                </a:solidFill>
              </a:rPr>
              <a:t>- Volition</a:t>
            </a:r>
            <a:endParaRPr lang="en-US" dirty="0">
              <a:solidFill>
                <a:srgbClr val="0070C0"/>
              </a:solidFill>
            </a:endParaRPr>
          </a:p>
          <a:p>
            <a:r>
              <a:rPr lang="en-US" b="1" dirty="0">
                <a:solidFill>
                  <a:srgbClr val="0070C0"/>
                </a:solidFill>
              </a:rPr>
              <a:t>Stage Three:  </a:t>
            </a:r>
            <a:r>
              <a:rPr lang="en-US" dirty="0">
                <a:solidFill>
                  <a:srgbClr val="0070C0"/>
                </a:solidFill>
              </a:rPr>
              <a:t>Reach out to other person</a:t>
            </a:r>
            <a:r>
              <a:rPr lang="en-US" b="1" i="1" dirty="0">
                <a:solidFill>
                  <a:srgbClr val="0070C0"/>
                </a:solidFill>
              </a:rPr>
              <a:t> - Action</a:t>
            </a:r>
            <a:endParaRPr lang="en-US" dirty="0">
              <a:solidFill>
                <a:srgbClr val="0070C0"/>
              </a:solidFill>
            </a:endParaRPr>
          </a:p>
          <a:p>
            <a:r>
              <a:rPr lang="en-US" b="1" dirty="0">
                <a:solidFill>
                  <a:srgbClr val="0070C0"/>
                </a:solidFill>
              </a:rPr>
              <a:t> Stage Four:   </a:t>
            </a:r>
            <a:r>
              <a:rPr lang="en-US" dirty="0">
                <a:solidFill>
                  <a:srgbClr val="0070C0"/>
                </a:solidFill>
              </a:rPr>
              <a:t>Maintaining Relationship </a:t>
            </a:r>
            <a:r>
              <a:rPr lang="en-US" b="1" i="1" dirty="0">
                <a:solidFill>
                  <a:srgbClr val="0070C0"/>
                </a:solidFill>
              </a:rPr>
              <a:t>- Action</a:t>
            </a:r>
          </a:p>
          <a:p>
            <a:pPr marL="0" indent="0">
              <a:buNone/>
            </a:pPr>
            <a:endParaRPr lang="en-US" dirty="0"/>
          </a:p>
        </p:txBody>
      </p:sp>
      <p:sp>
        <p:nvSpPr>
          <p:cNvPr id="5" name="TextBox 4">
            <a:extLst>
              <a:ext uri="{FF2B5EF4-FFF2-40B4-BE49-F238E27FC236}">
                <a16:creationId xmlns:a16="http://schemas.microsoft.com/office/drawing/2014/main" id="{F737D8D8-BBA1-9841-BBEA-6763F10EC252}"/>
              </a:ext>
            </a:extLst>
          </p:cNvPr>
          <p:cNvSpPr txBox="1"/>
          <p:nvPr/>
        </p:nvSpPr>
        <p:spPr>
          <a:xfrm>
            <a:off x="838200" y="1616529"/>
            <a:ext cx="10183586" cy="2800767"/>
          </a:xfrm>
          <a:prstGeom prst="rect">
            <a:avLst/>
          </a:prstGeom>
          <a:noFill/>
        </p:spPr>
        <p:txBody>
          <a:bodyPr wrap="square" rtlCol="0">
            <a:spAutoFit/>
          </a:bodyPr>
          <a:lstStyle/>
          <a:p>
            <a:r>
              <a:rPr lang="th-TH" sz="4400" b="1" dirty="0"/>
              <a:t>ขั้นตอนที่หนึ่ง</a:t>
            </a:r>
            <a:r>
              <a:rPr lang="th-TH" sz="4400" b="1" dirty="0" err="1"/>
              <a:t>ซ</a:t>
            </a:r>
            <a:r>
              <a:rPr lang="th-TH" sz="4400" b="1" dirty="0"/>
              <a:t>	 </a:t>
            </a:r>
            <a:r>
              <a:rPr lang="th-TH" sz="4400" dirty="0"/>
              <a:t>เตรียมตัวเอง  </a:t>
            </a:r>
            <a:r>
              <a:rPr lang="en-US" sz="4400" dirty="0"/>
              <a:t>- </a:t>
            </a:r>
            <a:r>
              <a:rPr lang="th-TH" sz="4400" b="1" i="1" dirty="0">
                <a:solidFill>
                  <a:srgbClr val="0070C0"/>
                </a:solidFill>
              </a:rPr>
              <a:t>ความรู้</a:t>
            </a:r>
          </a:p>
          <a:p>
            <a:r>
              <a:rPr lang="th-TH" sz="4400" b="1" dirty="0"/>
              <a:t>ขั้นตอนที่สอง  	</a:t>
            </a:r>
            <a:r>
              <a:rPr lang="th-TH" sz="4400" dirty="0"/>
              <a:t>ลงมือทำ </a:t>
            </a:r>
            <a:r>
              <a:rPr lang="en-US" sz="4400" dirty="0"/>
              <a:t>- </a:t>
            </a:r>
            <a:r>
              <a:rPr lang="th-TH" sz="4400" b="1" i="1" dirty="0">
                <a:solidFill>
                  <a:srgbClr val="0070C0"/>
                </a:solidFill>
              </a:rPr>
              <a:t>ความตั้งใจ</a:t>
            </a:r>
          </a:p>
          <a:p>
            <a:r>
              <a:rPr lang="th-TH" sz="4400" b="1" dirty="0"/>
              <a:t>ขั้นตอนที่สาม 	</a:t>
            </a:r>
            <a:r>
              <a:rPr lang="th-TH" sz="4400" dirty="0"/>
              <a:t>เอื้อมออกไปหาคนอื่น </a:t>
            </a:r>
            <a:r>
              <a:rPr lang="en-US" sz="4400" dirty="0"/>
              <a:t>- </a:t>
            </a:r>
            <a:r>
              <a:rPr lang="th-TH" sz="4400" b="1" i="1" dirty="0">
                <a:solidFill>
                  <a:srgbClr val="0070C0"/>
                </a:solidFill>
              </a:rPr>
              <a:t>ปฏิบัติ</a:t>
            </a:r>
          </a:p>
          <a:p>
            <a:r>
              <a:rPr lang="th-TH" sz="4400" b="1" dirty="0"/>
              <a:t>ขั้นตอนที่สี่  	</a:t>
            </a:r>
            <a:r>
              <a:rPr lang="th-TH" sz="4400" dirty="0"/>
              <a:t>คงความสัมพันธ์ </a:t>
            </a:r>
            <a:r>
              <a:rPr lang="en-US" sz="4400" dirty="0"/>
              <a:t>- </a:t>
            </a:r>
            <a:r>
              <a:rPr lang="th-TH" sz="4400" b="1" i="1" dirty="0">
                <a:solidFill>
                  <a:srgbClr val="0070C0"/>
                </a:solidFill>
              </a:rPr>
              <a:t>ปฏิบัติ</a:t>
            </a:r>
            <a:endParaRPr lang="en-US" sz="4400" b="1" i="1" dirty="0">
              <a:solidFill>
                <a:srgbClr val="0070C0"/>
              </a:solidFill>
            </a:endParaRPr>
          </a:p>
        </p:txBody>
      </p:sp>
    </p:spTree>
    <p:extLst>
      <p:ext uri="{BB962C8B-B14F-4D97-AF65-F5344CB8AC3E}">
        <p14:creationId xmlns:p14="http://schemas.microsoft.com/office/powerpoint/2010/main" val="2620611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9DD9-02E3-434E-86ED-F0891F6876DC}"/>
              </a:ext>
            </a:extLst>
          </p:cNvPr>
          <p:cNvSpPr>
            <a:spLocks noGrp="1"/>
          </p:cNvSpPr>
          <p:nvPr>
            <p:ph type="title"/>
          </p:nvPr>
        </p:nvSpPr>
        <p:spPr/>
        <p:txBody>
          <a:bodyPr/>
          <a:lstStyle/>
          <a:p>
            <a:r>
              <a:rPr lang="th-TH" b="1" dirty="0">
                <a:solidFill>
                  <a:srgbClr val="0099FF"/>
                </a:solidFill>
              </a:rPr>
              <a:t>ขั้นตอนที่หนึ่ง: การเตรียมตนเอง / ความรู้</a:t>
            </a:r>
            <a:br>
              <a:rPr lang="en-US" dirty="0">
                <a:solidFill>
                  <a:srgbClr val="0099FF"/>
                </a:solidFill>
              </a:rPr>
            </a:br>
            <a:endParaRPr lang="en-US" dirty="0">
              <a:solidFill>
                <a:srgbClr val="0099FF"/>
              </a:solidFill>
            </a:endParaRPr>
          </a:p>
        </p:txBody>
      </p:sp>
      <p:sp>
        <p:nvSpPr>
          <p:cNvPr id="3" name="Content Placeholder 2">
            <a:extLst>
              <a:ext uri="{FF2B5EF4-FFF2-40B4-BE49-F238E27FC236}">
                <a16:creationId xmlns:a16="http://schemas.microsoft.com/office/drawing/2014/main" id="{FE3E8AE2-33D5-B74B-97DB-5AF6C6A8127F}"/>
              </a:ext>
            </a:extLst>
          </p:cNvPr>
          <p:cNvSpPr>
            <a:spLocks noGrp="1"/>
          </p:cNvSpPr>
          <p:nvPr>
            <p:ph idx="1"/>
          </p:nvPr>
        </p:nvSpPr>
        <p:spPr>
          <a:xfrm>
            <a:off x="391887" y="1143000"/>
            <a:ext cx="11446328" cy="5033963"/>
          </a:xfrm>
        </p:spPr>
        <p:txBody>
          <a:bodyPr>
            <a:normAutofit/>
          </a:bodyPr>
          <a:lstStyle/>
          <a:p>
            <a:endParaRPr lang="en-US" sz="3200" dirty="0"/>
          </a:p>
          <a:p>
            <a:r>
              <a:rPr lang="th-TH" sz="3200" dirty="0"/>
              <a:t>1. อธิษฐานเพื่อขอให้ช่วยแก้ปัญหาและเพื่อคนอื่น</a:t>
            </a:r>
            <a:endParaRPr lang="en-US" sz="3200" dirty="0"/>
          </a:p>
          <a:p>
            <a:r>
              <a:rPr lang="th-TH" sz="3200" dirty="0"/>
              <a:t>2. ศึกษาพระธรรมคำสอนที่เกี่ยวข้องและเรื่องราวของพระอับดุลบาฮาที่เกี่ยวกับสถานการณ์ลักษณะนี้</a:t>
            </a:r>
            <a:endParaRPr lang="en-US" sz="3200" dirty="0"/>
          </a:p>
          <a:p>
            <a:r>
              <a:rPr lang="th-TH" sz="3200" dirty="0"/>
              <a:t>3. ไตร่ตรองถึงสถานการณ์ที่เกิดขึ้นและสมมุติว่าถ้าเราตกอยู่ในสถานการแบบเขาเราจะทำอย่างไร</a:t>
            </a:r>
            <a:endParaRPr lang="en-US" sz="3200" dirty="0"/>
          </a:p>
          <a:p>
            <a:r>
              <a:rPr lang="th-TH" sz="3200" dirty="0"/>
              <a:t>4. มองดูคุณสมบัติที่ดีของเขาและรับรู้ถึงคุณธรรมของเขา</a:t>
            </a:r>
            <a:endParaRPr lang="en-US" sz="3200" dirty="0"/>
          </a:p>
          <a:p>
            <a:r>
              <a:rPr lang="th-TH" sz="3200" dirty="0"/>
              <a:t>5. ทำความเข้าใจประเภทบุคลิกภาพของเขาและเข้าใจว่าเขาอาจจะมองสิ่ง</a:t>
            </a:r>
            <a:r>
              <a:rPr lang="th-TH" sz="3200" dirty="0" err="1"/>
              <a:t>ต่างๆ</a:t>
            </a:r>
            <a:r>
              <a:rPr lang="th-TH" sz="3200" dirty="0"/>
              <a:t>แตกต่างจากเรา</a:t>
            </a:r>
            <a:endParaRPr lang="en-US" sz="3200" dirty="0"/>
          </a:p>
          <a:p>
            <a:r>
              <a:rPr lang="th-TH" sz="3200" dirty="0"/>
              <a:t>6. อย่าโกรธเคืองและให้อภัยและลืม</a:t>
            </a:r>
            <a:r>
              <a:rPr lang="en-US" sz="3200" dirty="0"/>
              <a:t>; </a:t>
            </a:r>
            <a:r>
              <a:rPr lang="th-TH" sz="3200" dirty="0"/>
              <a:t>มองด้วยตาแห่งการให้อภัย</a:t>
            </a:r>
            <a:endParaRPr lang="en-US" sz="3200" dirty="0"/>
          </a:p>
          <a:p>
            <a:pPr marL="0" indent="0">
              <a:buNone/>
            </a:pPr>
            <a:endParaRPr lang="en-US" sz="3200" dirty="0"/>
          </a:p>
          <a:p>
            <a:endParaRPr lang="en-US" dirty="0"/>
          </a:p>
        </p:txBody>
      </p:sp>
    </p:spTree>
    <p:extLst>
      <p:ext uri="{BB962C8B-B14F-4D97-AF65-F5344CB8AC3E}">
        <p14:creationId xmlns:p14="http://schemas.microsoft.com/office/powerpoint/2010/main" val="3201949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9122CF-4423-804E-9F4A-B4147CA3471B}"/>
              </a:ext>
            </a:extLst>
          </p:cNvPr>
          <p:cNvSpPr>
            <a:spLocks noGrp="1"/>
          </p:cNvSpPr>
          <p:nvPr>
            <p:ph idx="1"/>
          </p:nvPr>
        </p:nvSpPr>
        <p:spPr>
          <a:xfrm>
            <a:off x="838200" y="666296"/>
            <a:ext cx="10515600" cy="4351338"/>
          </a:xfrm>
        </p:spPr>
        <p:txBody>
          <a:bodyPr>
            <a:normAutofit fontScale="25000" lnSpcReduction="20000"/>
          </a:bodyPr>
          <a:lstStyle/>
          <a:p>
            <a:pPr marL="0" indent="0">
              <a:buNone/>
            </a:pPr>
            <a:r>
              <a:rPr lang="th-TH" sz="17600" b="1" dirty="0">
                <a:solidFill>
                  <a:srgbClr val="0099FF"/>
                </a:solidFill>
              </a:rPr>
              <a:t>ตอนที่สอง: ริเริ่ม / มุ่งมั่น</a:t>
            </a:r>
            <a:endParaRPr lang="en-US" sz="17600" dirty="0">
              <a:solidFill>
                <a:srgbClr val="0099FF"/>
              </a:solidFill>
            </a:endParaRPr>
          </a:p>
          <a:p>
            <a:endParaRPr lang="en-US" dirty="0"/>
          </a:p>
          <a:p>
            <a:pPr marL="0" indent="0">
              <a:buNone/>
            </a:pPr>
            <a:r>
              <a:rPr lang="th-TH" sz="6200" dirty="0"/>
              <a:t>1</a:t>
            </a:r>
            <a:r>
              <a:rPr lang="th-TH" sz="12800" dirty="0"/>
              <a:t>. มีความกล้าที่จะริเริ่มการกระทำเพื่อแก้ไขปัญหาโดยเร็วที่สุด</a:t>
            </a:r>
            <a:endParaRPr lang="en-US" sz="12800" dirty="0"/>
          </a:p>
          <a:p>
            <a:pPr marL="0" indent="0">
              <a:buNone/>
            </a:pPr>
            <a:r>
              <a:rPr lang="th-TH" sz="12800" dirty="0"/>
              <a:t>2. มีความแน่วแน่ที่จะเป็นผู้สร้างความสามัคคีและลงมือปฏิบัติการแก้ไขปัญหา</a:t>
            </a:r>
            <a:endParaRPr lang="en-US" sz="12800" dirty="0"/>
          </a:p>
          <a:p>
            <a:pPr marL="0" indent="0">
              <a:buNone/>
            </a:pPr>
            <a:r>
              <a:rPr lang="th-TH" sz="12800" dirty="0"/>
              <a:t>3. อย่ารอให้อีกฝ่ายเป็นผู้เริ่มก่อน ถึงแม้ว่าคุณอาจจะคิดว่าคุณเป็นฝ่าย "ถูก" ก็ตาม</a:t>
            </a:r>
            <a:endParaRPr lang="en-US" sz="12800" dirty="0"/>
          </a:p>
          <a:p>
            <a:endParaRPr lang="en-US" dirty="0"/>
          </a:p>
          <a:p>
            <a:pPr marL="0" indent="0">
              <a:buNone/>
            </a:pPr>
            <a:r>
              <a:rPr lang="th-TH" sz="17600" b="1" dirty="0">
                <a:solidFill>
                  <a:srgbClr val="0099FF"/>
                </a:solidFill>
              </a:rPr>
              <a:t>ขั้นตอนที่สาม: ติดต่อกับบุคคลอื่น / ดำเนินการ</a:t>
            </a:r>
            <a:endParaRPr lang="en-US" sz="17600" dirty="0">
              <a:solidFill>
                <a:srgbClr val="0099FF"/>
              </a:solidFill>
            </a:endParaRPr>
          </a:p>
          <a:p>
            <a:r>
              <a:rPr lang="th-TH" dirty="0"/>
              <a:t> </a:t>
            </a:r>
            <a:endParaRPr lang="en-US" dirty="0"/>
          </a:p>
          <a:p>
            <a:pPr marL="0" indent="0">
              <a:buNone/>
            </a:pPr>
            <a:r>
              <a:rPr lang="th-TH" sz="14400" dirty="0"/>
              <a:t>1. ทำอะไรบางอย่างแสดงถึงความเมตตาต่ออีกฝ่ายด้วยความจริงใจ</a:t>
            </a:r>
            <a:endParaRPr lang="en-US" sz="14400" dirty="0"/>
          </a:p>
          <a:p>
            <a:pPr marL="0" indent="0">
              <a:buNone/>
            </a:pPr>
            <a:r>
              <a:rPr lang="th-TH" sz="14400" dirty="0"/>
              <a:t>2. อธิษฐานร่วมกับเขา</a:t>
            </a:r>
            <a:endParaRPr lang="en-US" sz="14400" dirty="0"/>
          </a:p>
          <a:p>
            <a:pPr marL="0" indent="0">
              <a:buNone/>
            </a:pPr>
            <a:r>
              <a:rPr lang="th-TH" sz="14400" dirty="0"/>
              <a:t>3. ใช้การปรึกษาหารือด้วยความรักเพื่อแก้ไขปัญหา (เช่น เจตนาที่บริสุทธิ์ ความพอประมาณ ความอดทน มารยาท ฯลฯ )</a:t>
            </a:r>
            <a:endParaRPr lang="en-US" sz="14400" dirty="0"/>
          </a:p>
          <a:p>
            <a:pPr marL="0" indent="0">
              <a:buNone/>
            </a:pPr>
            <a:r>
              <a:rPr lang="th-TH" sz="14400" dirty="0"/>
              <a:t>4. ใช้ลิ้นที่ออ</a:t>
            </a:r>
            <a:r>
              <a:rPr lang="th-TH" sz="14400" dirty="0" err="1"/>
              <a:t>่น</a:t>
            </a:r>
            <a:r>
              <a:rPr lang="th-TH" sz="14400" dirty="0"/>
              <a:t>โยนและตั้งใจฟังระหว่างการปรึกษาหารือ</a:t>
            </a:r>
            <a:endParaRPr lang="en-US" sz="14400" dirty="0"/>
          </a:p>
          <a:p>
            <a:pPr marL="0" indent="0">
              <a:buNone/>
            </a:pPr>
            <a:r>
              <a:rPr lang="th-TH" sz="14400" dirty="0"/>
              <a:t>5. เน้นการสร้างความสามัคคี - ไม่ใช่ใครถูกใครผิด</a:t>
            </a:r>
            <a:endParaRPr lang="en-US" sz="14400" dirty="0"/>
          </a:p>
          <a:p>
            <a:endParaRPr lang="en-US" dirty="0"/>
          </a:p>
        </p:txBody>
      </p:sp>
    </p:spTree>
    <p:extLst>
      <p:ext uri="{BB962C8B-B14F-4D97-AF65-F5344CB8AC3E}">
        <p14:creationId xmlns:p14="http://schemas.microsoft.com/office/powerpoint/2010/main" val="382534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081284-0FFD-FD41-939C-0B817AA31308}"/>
              </a:ext>
            </a:extLst>
          </p:cNvPr>
          <p:cNvSpPr/>
          <p:nvPr/>
        </p:nvSpPr>
        <p:spPr>
          <a:xfrm>
            <a:off x="849086" y="1273631"/>
            <a:ext cx="10923814" cy="3508653"/>
          </a:xfrm>
          <a:prstGeom prst="rect">
            <a:avLst/>
          </a:prstGeom>
        </p:spPr>
        <p:txBody>
          <a:bodyPr wrap="square">
            <a:spAutoFit/>
          </a:bodyPr>
          <a:lstStyle/>
          <a:p>
            <a:pP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h-TH" sz="4400" b="1" dirty="0">
                <a:solidFill>
                  <a:srgbClr val="0099FF"/>
                </a:solidFill>
                <a:latin typeface="Times New Roman" panose="02020603050405020304" pitchFamily="18" charset="0"/>
                <a:ea typeface="Times New Roman" panose="02020603050405020304" pitchFamily="18" charset="0"/>
              </a:rPr>
              <a:t>ขั้นตอนที่สี่: การรักษาและเสริมสร้างความสัมพันธ์</a:t>
            </a:r>
            <a:endParaRPr lang="en-US" sz="4400" dirty="0">
              <a:solidFill>
                <a:srgbClr val="0099FF"/>
              </a:solidFill>
              <a:latin typeface="Times New Roman" panose="02020603050405020304" pitchFamily="18" charset="0"/>
              <a:ea typeface="Times New Roman" panose="02020603050405020304" pitchFamily="18" charset="0"/>
            </a:endParaRPr>
          </a:p>
          <a:p>
            <a:pP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h-TH"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h-TH" sz="3200" dirty="0">
                <a:latin typeface="Times New Roman" panose="02020603050405020304" pitchFamily="18" charset="0"/>
                <a:ea typeface="Times New Roman" panose="02020603050405020304" pitchFamily="18" charset="0"/>
              </a:rPr>
              <a:t>1. ทำกิจกรรมทางสังคมร่วมกัน</a:t>
            </a:r>
            <a:endParaRPr lang="en-US" sz="3200" dirty="0">
              <a:latin typeface="Times New Roman" panose="02020603050405020304" pitchFamily="18" charset="0"/>
              <a:ea typeface="Times New Roman" panose="02020603050405020304" pitchFamily="18" charset="0"/>
            </a:endParaRPr>
          </a:p>
          <a:p>
            <a:pP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h-TH" sz="3200" dirty="0">
                <a:latin typeface="Times New Roman" panose="02020603050405020304" pitchFamily="18" charset="0"/>
                <a:ea typeface="Times New Roman" panose="02020603050405020304" pitchFamily="18" charset="0"/>
              </a:rPr>
              <a:t>2. ศึกษาคำสอนและรับใช้ร่วมกัน</a:t>
            </a:r>
            <a:endParaRPr lang="en-US" sz="3200" dirty="0">
              <a:latin typeface="Times New Roman" panose="02020603050405020304" pitchFamily="18" charset="0"/>
              <a:ea typeface="Times New Roman" panose="02020603050405020304" pitchFamily="18" charset="0"/>
            </a:endParaRPr>
          </a:p>
          <a:p>
            <a:pP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h-TH" sz="3200" dirty="0">
                <a:latin typeface="Times New Roman" panose="02020603050405020304" pitchFamily="18" charset="0"/>
                <a:ea typeface="Times New Roman" panose="02020603050405020304" pitchFamily="18" charset="0"/>
              </a:rPr>
              <a:t>3. ติดต่อกัน (ด้วยการโทร การส่งข้อความหรือการเยี่ยมเยียน)</a:t>
            </a:r>
            <a:endParaRPr lang="en-US" sz="3200" dirty="0">
              <a:latin typeface="Times New Roman" panose="02020603050405020304" pitchFamily="18" charset="0"/>
              <a:ea typeface="Times New Roman" panose="02020603050405020304" pitchFamily="18" charset="0"/>
            </a:endParaRPr>
          </a:p>
          <a:p>
            <a:pP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h-TH" sz="3200" dirty="0">
                <a:latin typeface="Times New Roman" panose="02020603050405020304" pitchFamily="18" charset="0"/>
                <a:ea typeface="Times New Roman" panose="02020603050405020304" pitchFamily="18" charset="0"/>
              </a:rPr>
              <a:t>4. กระทำบางอย่างถึงแม้จะเล็กน้อยก็ตามที่แสดงถึงความมีเมตตาต่อกัน</a:t>
            </a:r>
            <a:endParaRPr lang="en-US" sz="3200" dirty="0">
              <a:latin typeface="Times New Roman" panose="02020603050405020304" pitchFamily="18" charset="0"/>
              <a:ea typeface="Times New Roman" panose="02020603050405020304" pitchFamily="18" charset="0"/>
            </a:endParaRPr>
          </a:p>
          <a:p>
            <a:pP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h-TH" sz="3200" dirty="0">
                <a:latin typeface="Times New Roman" panose="02020603050405020304" pitchFamily="18" charset="0"/>
                <a:ea typeface="Times New Roman" panose="02020603050405020304" pitchFamily="18" charset="0"/>
              </a:rPr>
              <a:t>5. ร่วมกับบุคคลอื่นกระทำกิจกรรมการรับใช้ด้วยกัน</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5225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1022</Words>
  <Application>Microsoft Office PowerPoint</Application>
  <PresentationFormat>Widescreen</PresentationFormat>
  <Paragraphs>88</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PowerPoint Presentation</vt:lpstr>
      <vt:lpstr>รวมตัวกัน – ขจัดปัญหา – Gather together and root </vt:lpstr>
      <vt:lpstr>PowerPoint Presentation</vt:lpstr>
      <vt:lpstr>PowerPoint Presentation</vt:lpstr>
      <vt:lpstr>จงหันไปหาความสามัคคีและให้รัศมีแห่งแสงสว่างอาบเจ้า จงรวมตัวกันและขจัดปัญหาอันเป็นที่มาของความขัดแย้งด้วยเห็นแก่พระผู้เป็นเจ้า         -  พระบาฮาอุลลาห์    แม้จะเกิดความรู้สึกขึ้นแค่เพียงเล็กน้อยระหว่างคนบางคน ก็คือการขาดความรัก เจ้าจะต้องขจัดให้มันอันตรธานไปจนหมดสิ้น จะต้องมีความผ่องแผ้วที่สุดและมีเจตนารมณ์อันบริสุทธิ์         - พระอับดุลบาฮา </vt:lpstr>
      <vt:lpstr> ขั้นตอนที่เป็นไปได้ในการปัญหาระหว่างกัน Possible Stages to Resolve Interpersonal Issues</vt:lpstr>
      <vt:lpstr>ขั้นตอนที่หนึ่ง: การเตรียมตนเอง / ความรู้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Vaughan Smith</cp:lastModifiedBy>
  <cp:revision>122</cp:revision>
  <dcterms:created xsi:type="dcterms:W3CDTF">2020-07-21T04:15:49Z</dcterms:created>
  <dcterms:modified xsi:type="dcterms:W3CDTF">2022-08-05T07:48:00Z</dcterms:modified>
</cp:coreProperties>
</file>