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851" r:id="rId3"/>
    <p:sldId id="848" r:id="rId4"/>
    <p:sldId id="854" r:id="rId5"/>
    <p:sldId id="852" r:id="rId6"/>
    <p:sldId id="853" r:id="rId7"/>
    <p:sldId id="849" r:id="rId8"/>
    <p:sldId id="275" r:id="rId9"/>
    <p:sldId id="85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42"/>
    <p:restoredTop sz="94112"/>
  </p:normalViewPr>
  <p:slideViewPr>
    <p:cSldViewPr snapToGrid="0" snapToObjects="1">
      <p:cViewPr varScale="1">
        <p:scale>
          <a:sx n="75" d="100"/>
          <a:sy n="75" d="100"/>
        </p:scale>
        <p:origin x="79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227E36-774F-6749-BBC1-C5871690797B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F0FCBA-E7E0-7542-9C85-A819D045D5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677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F0FCBA-E7E0-7542-9C85-A819D045D50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95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ความสามัคคีนั้นมีอานุภาพ สามารถส่องให้ทั่วทั้งพิภพสว่างไสว</a:t>
            </a:r>
            <a:endParaRPr/>
          </a:p>
        </p:txBody>
      </p:sp>
      <p:sp>
        <p:nvSpPr>
          <p:cNvPr id="271" name="Google Shape;271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717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76BF8-3A67-2D40-9CD4-7B14558282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8164BB-FB2E-A044-B2C5-DA68732ED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F1743-5C2F-7449-BDDE-5174CC835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5786F-C29E-5147-BE8E-FB16012D580F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C3B7C-DEBD-604C-BE60-27A79A23F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A79C9-847D-D24B-8107-0CABCA6D8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C9E7D-E8D9-A74F-B40B-4CC340139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705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771DD-7F3F-9342-AB00-28A120C5C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18420C-CC6E-074F-BF3B-9431E3288E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5A4D1-8BC8-3840-ACB4-7F52E7262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5786F-C29E-5147-BE8E-FB16012D580F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E9169-3F87-0441-879C-4CA59C76E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1F38D-6ED3-344E-937F-D3AA4B8FE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C9E7D-E8D9-A74F-B40B-4CC340139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039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8808C5-6DE3-D34B-979B-2DFB4B904A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36676-748D-9C41-BC4E-6CD1F0964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9B41C-D273-3A48-8E35-C4F2E3CD4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5786F-C29E-5147-BE8E-FB16012D580F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7CAC6-B466-B441-BB98-F00A820EF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96B22-3F1B-5846-B61B-C537BC826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C9E7D-E8D9-A74F-B40B-4CC340139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905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20706-477F-E744-975A-DE61330A3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23964-35B4-8D45-ACCC-F030246CA0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12180-6F0A-C648-9F35-273607EE6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5786F-C29E-5147-BE8E-FB16012D580F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A5031-7EF8-8B43-B9F1-6EEF5081B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B3353-3EB3-8946-BA26-B06F22BC0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C9E7D-E8D9-A74F-B40B-4CC340139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85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2E6C8-36C2-1E46-A893-1E21DE40B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9AF03-BCA7-644E-8BC2-ADDB1ED6B9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C5FDA-9B8D-5644-9096-0ABD6C3B8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5786F-C29E-5147-BE8E-FB16012D580F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FC09BC-0718-D74B-95C9-63F500CAC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CEA70-FA6A-564D-8949-BCDAB85EE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C9E7D-E8D9-A74F-B40B-4CC340139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32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BF783-BBF1-5E4C-9673-E4F4817F8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F3ACD-E9EC-9D42-97CF-1E7BD8ADAC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89B4C6-A3E9-B549-B7B6-EB5025FA73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9CE836-13C4-E94E-A054-55014CC92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5786F-C29E-5147-BE8E-FB16012D580F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608F43-CA6B-EF46-98A1-6E7D2823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C5764C-EA66-1442-9815-3A3B1750B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C9E7D-E8D9-A74F-B40B-4CC340139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546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4E210-CEB3-FE4D-BFF4-4EEEE3032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970E2C-BA24-FD4B-9C1B-BF7849C7D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2F70E3-23BE-2640-BDF1-F9C2B17FD2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93A7C8-51F8-7A4B-BA91-423CA6FDF5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3638D3-5BA6-8F4B-90C1-255A48BE23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3988D4-D379-BC41-A401-4BD8E81C3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5786F-C29E-5147-BE8E-FB16012D580F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B472A1-E123-8649-81A0-DB42741B2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8666F2-62F1-954C-9FBA-10709278E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C9E7D-E8D9-A74F-B40B-4CC340139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151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EB9BC-7E9C-D749-85B5-585EDFE71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89D153-3EDD-5649-BCE1-F152B6D9F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5786F-C29E-5147-BE8E-FB16012D580F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EF576D-50E5-E54E-8F5F-7BEB7558F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41D0CD-26A8-BA41-8865-4F8F02C68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C9E7D-E8D9-A74F-B40B-4CC340139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001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343DA9-4CA3-2C44-92BF-523D22C23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5786F-C29E-5147-BE8E-FB16012D580F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BE2CAF-7809-A042-B63F-915F31A5A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B0B6D0-2973-BE4C-8080-33BE281C7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C9E7D-E8D9-A74F-B40B-4CC340139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412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55FCB-9436-4B49-AE34-83A6EA35E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52076-2E9D-EE46-A1C4-4CC306909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7E117A-F978-8F4A-A162-3ACF3C28E0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4F51E6-DF2B-E242-B984-3096C052A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5786F-C29E-5147-BE8E-FB16012D580F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9B3688-7248-2E48-92F4-CBB131C53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978076-E29E-9C4B-A17F-13B2A0E5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C9E7D-E8D9-A74F-B40B-4CC340139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11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0B813-BB00-AE47-B0E2-A3DC28738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9663D3-D982-1C45-9EF2-D421F73ECD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8E1D5-6445-6B47-B75B-EC271BF2E5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64FAFF-F426-D645-9C66-1C6E9ADBB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5786F-C29E-5147-BE8E-FB16012D580F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C03034-0236-A444-984D-389866F0B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2143B6-17C9-2F46-926A-E528DCDF3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C9E7D-E8D9-A74F-B40B-4CC340139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09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FFACE8-57F4-B646-90AF-6549F70BD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00C80-F08D-A844-9103-E27B7618A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5B1C4-A833-564C-9C7B-52F6C729BF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5786F-C29E-5147-BE8E-FB16012D580F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D0349-B8BE-1949-A17D-5CADCE156A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228D7-E8DD-F84E-B744-693E873D1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C9E7D-E8D9-A74F-B40B-4CC340139D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545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https://zanebaker.com/wp-content/uploads/2016/03/tyler-nix-525389-unsplash-200x300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F77CC-509F-D949-AF77-E81D2E152B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743" y="-1235848"/>
            <a:ext cx="11928955" cy="3097974"/>
          </a:xfrm>
        </p:spPr>
        <p:txBody>
          <a:bodyPr>
            <a:normAutofit fontScale="90000"/>
          </a:bodyPr>
          <a:lstStyle/>
          <a:p>
            <a:br>
              <a:rPr lang="en-US" sz="5000" b="1" dirty="0">
                <a:solidFill>
                  <a:srgbClr val="FFFF00"/>
                </a:solidFill>
              </a:rPr>
            </a:br>
            <a:br>
              <a:rPr lang="en-US" sz="5000" b="1" dirty="0">
                <a:solidFill>
                  <a:srgbClr val="FFFF00"/>
                </a:solidFill>
              </a:rPr>
            </a:br>
            <a:br>
              <a:rPr lang="en-US" sz="5000" b="1" dirty="0">
                <a:solidFill>
                  <a:srgbClr val="FFFF00"/>
                </a:solidFill>
              </a:rPr>
            </a:br>
            <a:br>
              <a:rPr lang="en-US" sz="5000" b="1" dirty="0">
                <a:solidFill>
                  <a:srgbClr val="FFFF00"/>
                </a:solidFill>
              </a:rPr>
            </a:br>
            <a:br>
              <a:rPr lang="en-US" sz="5000" b="1" dirty="0">
                <a:solidFill>
                  <a:srgbClr val="FFFF00"/>
                </a:solidFill>
              </a:rPr>
            </a:br>
            <a:br>
              <a:rPr lang="en-US" sz="5000" b="1" dirty="0">
                <a:solidFill>
                  <a:srgbClr val="FFFF00"/>
                </a:solidFill>
              </a:rPr>
            </a:br>
            <a:br>
              <a:rPr lang="en-US" sz="5000" b="1" dirty="0">
                <a:solidFill>
                  <a:srgbClr val="FFFF00"/>
                </a:solidFill>
              </a:rPr>
            </a:br>
            <a:br>
              <a:rPr lang="en-US" sz="5000" b="1" dirty="0">
                <a:solidFill>
                  <a:srgbClr val="FFFF00"/>
                </a:solidFill>
              </a:rPr>
            </a:br>
            <a:br>
              <a:rPr lang="en-US" sz="5000" b="1" dirty="0">
                <a:solidFill>
                  <a:srgbClr val="FFFF00"/>
                </a:solidFill>
              </a:rPr>
            </a:br>
            <a:br>
              <a:rPr lang="en-US" sz="5000" b="1" dirty="0">
                <a:solidFill>
                  <a:srgbClr val="FFFF00"/>
                </a:solidFill>
              </a:rPr>
            </a:br>
            <a:br>
              <a:rPr lang="en-US" sz="5000" b="1" dirty="0">
                <a:solidFill>
                  <a:srgbClr val="FFFF00"/>
                </a:solidFill>
              </a:rPr>
            </a:br>
            <a:br>
              <a:rPr lang="en-US" sz="5000" b="1" dirty="0">
                <a:solidFill>
                  <a:srgbClr val="FFFF00"/>
                </a:solidFill>
              </a:rPr>
            </a:br>
            <a:br>
              <a:rPr lang="en-US" sz="5000" b="1" dirty="0">
                <a:solidFill>
                  <a:srgbClr val="FFFF00"/>
                </a:solidFill>
              </a:rPr>
            </a:br>
            <a:br>
              <a:rPr lang="en-US" sz="5000" b="1" dirty="0">
                <a:solidFill>
                  <a:srgbClr val="FFFF00"/>
                </a:solidFill>
              </a:rPr>
            </a:br>
            <a:br>
              <a:rPr lang="en-US" sz="5000" b="1" dirty="0">
                <a:solidFill>
                  <a:srgbClr val="FFFF00"/>
                </a:solidFill>
              </a:rPr>
            </a:br>
            <a:r>
              <a:rPr lang="th-TH" sz="5400" b="1" dirty="0">
                <a:solidFill>
                  <a:srgbClr val="FFFF00"/>
                </a:solidFill>
              </a:rPr>
              <a:t>ลงมือทำด้วยหัวใจที่เป็นอิสระจากความเกลียดชัง</a:t>
            </a:r>
            <a:r>
              <a:rPr lang="en-US" sz="5400" b="1" dirty="0">
                <a:solidFill>
                  <a:srgbClr val="FFFF00"/>
                </a:solidFill>
              </a:rPr>
              <a:t> </a:t>
            </a:r>
            <a:br>
              <a:rPr lang="en-US" sz="5000" b="1" dirty="0">
                <a:solidFill>
                  <a:srgbClr val="FFFF00"/>
                </a:solidFill>
              </a:rPr>
            </a:br>
            <a:r>
              <a:rPr lang="th-TH" sz="3800" b="1" dirty="0">
                <a:solidFill>
                  <a:srgbClr val="FFFF00"/>
                </a:solidFill>
              </a:rPr>
              <a:t>ให้หัวใจของเจ้าลุกด้วยไฟแห่งความเมตตารักใคร่</a:t>
            </a:r>
            <a:endParaRPr lang="en-US" sz="3800" b="1" i="1" strike="sngStrike" dirty="0">
              <a:solidFill>
                <a:srgbClr val="FFFF00"/>
              </a:solidFill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0D811DB-DC22-634E-A8F3-3D7AB87E6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828" y="127808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3" name="Picture 6" descr="Open yourself to love by forgiving">
            <a:extLst>
              <a:ext uri="{FF2B5EF4-FFF2-40B4-BE49-F238E27FC236}">
                <a16:creationId xmlns:a16="http://schemas.microsoft.com/office/drawing/2014/main" id="{4E6F6444-63EE-8A4E-97E1-7323FEB613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3" b="28546"/>
          <a:stretch>
            <a:fillRect/>
          </a:stretch>
        </p:blipFill>
        <p:spPr bwMode="auto">
          <a:xfrm>
            <a:off x="4191710" y="2159694"/>
            <a:ext cx="3808580" cy="323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7 Reasons Why You Should Forgive and Forget Starting Now!">
            <a:extLst>
              <a:ext uri="{FF2B5EF4-FFF2-40B4-BE49-F238E27FC236}">
                <a16:creationId xmlns:a16="http://schemas.microsoft.com/office/drawing/2014/main" id="{7B52E8D4-AD8F-884F-BC1B-5FCD68B844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FE9495-9092-3B41-817C-639729F31EC5}"/>
              </a:ext>
            </a:extLst>
          </p:cNvPr>
          <p:cNvSpPr txBox="1"/>
          <p:nvPr/>
        </p:nvSpPr>
        <p:spPr>
          <a:xfrm>
            <a:off x="-16329" y="5731328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Act is such a way that your heart may be freed from hatred. </a:t>
            </a:r>
            <a:endParaRPr lang="en-US" sz="2400" b="1" dirty="0">
              <a:solidFill>
                <a:schemeClr val="bg1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Let Your Heart Burn with Loving Kindness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44542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46B65-7DD0-1749-9A74-E168674CB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214" y="454022"/>
            <a:ext cx="7543800" cy="5897791"/>
          </a:xfrm>
        </p:spPr>
        <p:txBody>
          <a:bodyPr>
            <a:normAutofit fontScale="62500" lnSpcReduction="20000"/>
          </a:bodyPr>
          <a:lstStyle/>
          <a:p>
            <a:pPr marL="0" lvl="0" indent="0">
              <a:buNone/>
              <a:tabLst>
                <a:tab pos="835025" algn="l"/>
              </a:tabLst>
            </a:pPr>
            <a:endParaRPr lang="en-US" sz="5700" dirty="0"/>
          </a:p>
          <a:p>
            <a:pPr marL="0" indent="0">
              <a:buNone/>
              <a:tabLst>
                <a:tab pos="835025" algn="l"/>
              </a:tabLst>
            </a:pPr>
            <a:r>
              <a:rPr lang="en-US" sz="6300" dirty="0">
                <a:solidFill>
                  <a:srgbClr val="0099FF"/>
                </a:solidFill>
              </a:rPr>
              <a:t>“</a:t>
            </a:r>
            <a:r>
              <a:rPr lang="th-TH" sz="6300" dirty="0">
                <a:solidFill>
                  <a:srgbClr val="0099FF"/>
                </a:solidFill>
              </a:rPr>
              <a:t>อย่าพอใจกับการแสดงมิตรภาพด้วยคำพูดเท่านั้นจงให้หัวใจของเจ้าลุกด้วยไฟแห่งความเมตตารักใคร่สำหรับทุกคนที่อาจเข้ามาในวิถีของเจ้า</a:t>
            </a:r>
            <a:r>
              <a:rPr lang="en-US" sz="6300" dirty="0">
                <a:solidFill>
                  <a:srgbClr val="0099FF"/>
                </a:solidFill>
              </a:rPr>
              <a:t>” </a:t>
            </a:r>
          </a:p>
          <a:p>
            <a:pPr marL="0" indent="0">
              <a:buNone/>
              <a:tabLst>
                <a:tab pos="835025" algn="l"/>
              </a:tabLst>
            </a:pPr>
            <a:endParaRPr lang="en-US" sz="6300" dirty="0">
              <a:solidFill>
                <a:srgbClr val="0099FF"/>
              </a:solidFill>
            </a:endParaRPr>
          </a:p>
          <a:p>
            <a:pPr marL="0" indent="0">
              <a:buNone/>
              <a:tabLst>
                <a:tab pos="835025" algn="l"/>
              </a:tabLst>
            </a:pPr>
            <a:r>
              <a:rPr lang="en-US" sz="6300" dirty="0">
                <a:solidFill>
                  <a:srgbClr val="0099FF"/>
                </a:solidFill>
              </a:rPr>
              <a:t>- </a:t>
            </a:r>
            <a:r>
              <a:rPr lang="th-TH" sz="6300" dirty="0">
                <a:solidFill>
                  <a:srgbClr val="0099FF"/>
                </a:solidFill>
              </a:rPr>
              <a:t>พระบาฮา</a:t>
            </a:r>
            <a:r>
              <a:rPr lang="th-TH" sz="6300" dirty="0" err="1">
                <a:solidFill>
                  <a:srgbClr val="0099FF"/>
                </a:solidFill>
              </a:rPr>
              <a:t>อุล</a:t>
            </a:r>
            <a:r>
              <a:rPr lang="th-TH" sz="6300" dirty="0">
                <a:solidFill>
                  <a:srgbClr val="0099FF"/>
                </a:solidFill>
              </a:rPr>
              <a:t>ลา</a:t>
            </a:r>
            <a:r>
              <a:rPr lang="th-TH" sz="6300" dirty="0" err="1">
                <a:solidFill>
                  <a:srgbClr val="0099FF"/>
                </a:solidFill>
              </a:rPr>
              <a:t>ห์</a:t>
            </a:r>
            <a:endParaRPr lang="en-US" sz="6300" dirty="0">
              <a:solidFill>
                <a:srgbClr val="0099FF"/>
              </a:solidFill>
            </a:endParaRPr>
          </a:p>
          <a:p>
            <a:pPr marL="0" indent="0">
              <a:buNone/>
              <a:tabLst>
                <a:tab pos="835025" algn="l"/>
              </a:tabLst>
            </a:pPr>
            <a:endParaRPr lang="en-US" sz="4300" dirty="0">
              <a:solidFill>
                <a:srgbClr val="0099FF"/>
              </a:solidFill>
            </a:endParaRPr>
          </a:p>
          <a:p>
            <a:pPr marL="0" indent="0">
              <a:buNone/>
            </a:pPr>
            <a:r>
              <a:rPr lang="en-US" sz="4000" dirty="0"/>
              <a:t>“Do not be content with showing friendship in words alone, let your heart burn with loving kindness for all who may cross your path.”</a:t>
            </a:r>
          </a:p>
          <a:p>
            <a:pPr marL="0" indent="0">
              <a:buNone/>
            </a:pPr>
            <a:endParaRPr lang="en-US" sz="4000" dirty="0"/>
          </a:p>
          <a:p>
            <a:pPr marL="0" lvl="0" indent="0">
              <a:buNone/>
              <a:tabLst>
                <a:tab pos="835025" algn="l"/>
              </a:tabLst>
            </a:pPr>
            <a:r>
              <a:rPr lang="en-US" sz="4000" dirty="0"/>
              <a:t>- Baha’u’llah</a:t>
            </a:r>
          </a:p>
          <a:p>
            <a:pPr marL="0" indent="0">
              <a:buNone/>
              <a:tabLst>
                <a:tab pos="835025" algn="l"/>
              </a:tabLst>
            </a:pPr>
            <a:endParaRPr lang="en-US" sz="4300" dirty="0">
              <a:solidFill>
                <a:srgbClr val="0099FF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B644F8-F893-9B4B-AFCB-0439E84AC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014" y="1303337"/>
            <a:ext cx="3836786" cy="314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29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62BCC88-4953-CF40-BD9A-C90A5D57953A}"/>
              </a:ext>
            </a:extLst>
          </p:cNvPr>
          <p:cNvSpPr txBox="1"/>
          <p:nvPr/>
        </p:nvSpPr>
        <p:spPr>
          <a:xfrm>
            <a:off x="669471" y="32653"/>
            <a:ext cx="10156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..</a:t>
            </a:r>
            <a:endParaRPr lang="en-US" sz="3200" dirty="0">
              <a:solidFill>
                <a:srgbClr val="0099FF"/>
              </a:solidFill>
            </a:endParaRPr>
          </a:p>
        </p:txBody>
      </p:sp>
      <p:pic>
        <p:nvPicPr>
          <p:cNvPr id="2" name="Unsung Hero -ภาพยนตร์โฆษณา ปี พ.ศ.2557 - -Official TVC 2014 Thai Life Insurance-.mp4">
            <a:hlinkClick r:id="" action="ppaction://media"/>
            <a:extLst>
              <a:ext uri="{FF2B5EF4-FFF2-40B4-BE49-F238E27FC236}">
                <a16:creationId xmlns:a16="http://schemas.microsoft.com/office/drawing/2014/main" id="{925FDBDB-42B8-2D41-B194-4A7FF99036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9471" y="146953"/>
            <a:ext cx="10685237" cy="601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1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2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45AE6-BA2F-4245-8A63-755B6F563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65329" cy="13257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4800" dirty="0"/>
              <a:t>เรารู้สึกอย่างไรกับการดูวิดีโอนี้?</a:t>
            </a:r>
            <a:endParaRPr lang="en-US" sz="44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70C0"/>
                </a:solidFill>
              </a:rPr>
              <a:t>How do we feel watching this video?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71C23DF-721F-184F-B13A-A4623418125C}"/>
              </a:ext>
            </a:extLst>
          </p:cNvPr>
          <p:cNvSpPr txBox="1">
            <a:spLocks/>
          </p:cNvSpPr>
          <p:nvPr/>
        </p:nvSpPr>
        <p:spPr>
          <a:xfrm>
            <a:off x="0" y="-3"/>
            <a:ext cx="12192000" cy="1143003"/>
          </a:xfrm>
          <a:prstGeom prst="rect">
            <a:avLst/>
          </a:prstGeom>
          <a:solidFill>
            <a:srgbClr val="0099FF"/>
          </a:solidFill>
          <a:ln>
            <a:solidFill>
              <a:srgbClr val="0099FF"/>
            </a:solidFill>
          </a:ln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sz="2800" dirty="0"/>
          </a:p>
          <a:p>
            <a:pPr algn="ctr"/>
            <a:r>
              <a:rPr lang="th-TH" sz="7700" b="1" dirty="0">
                <a:solidFill>
                  <a:schemeClr val="bg1"/>
                </a:solidFill>
                <a:cs typeface="+mn-cs"/>
              </a:rPr>
              <a:t>คำแนะนำอันทรงพลังจากพระอับดุลบาฮา 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Powerful advice from Abdu’l-Baha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6E5E93-4398-064A-B5B3-4CEA438FCD49}"/>
              </a:ext>
            </a:extLst>
          </p:cNvPr>
          <p:cNvSpPr txBox="1"/>
          <p:nvPr/>
        </p:nvSpPr>
        <p:spPr>
          <a:xfrm>
            <a:off x="881743" y="3722914"/>
            <a:ext cx="106625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 sz="2400" dirty="0"/>
          </a:p>
          <a:p>
            <a:r>
              <a:rPr lang="th-TH" sz="4800" dirty="0"/>
              <a:t>เรารู้สึกดีแค่เฝ้าดูคนที่ทำสิ่งดีๆ</a:t>
            </a:r>
            <a:r>
              <a:rPr lang="en-US" sz="4800" dirty="0"/>
              <a:t> </a:t>
            </a:r>
            <a:r>
              <a:rPr lang="th-TH" sz="4800" dirty="0"/>
              <a:t>ให้คนอื่น!</a:t>
            </a:r>
          </a:p>
          <a:p>
            <a:r>
              <a:rPr lang="en-US" sz="2400" dirty="0">
                <a:solidFill>
                  <a:srgbClr val="0070C0"/>
                </a:solidFill>
              </a:rPr>
              <a:t>We feel good, just watching someone do nice things for other people!</a:t>
            </a:r>
          </a:p>
        </p:txBody>
      </p:sp>
      <p:pic>
        <p:nvPicPr>
          <p:cNvPr id="1026" name="Picture 2" descr="Touched heart stock image. Image of white, mark, hands - 6078263">
            <a:extLst>
              <a:ext uri="{FF2B5EF4-FFF2-40B4-BE49-F238E27FC236}">
                <a16:creationId xmlns:a16="http://schemas.microsoft.com/office/drawing/2014/main" id="{E268ECF0-00B3-6240-ACAD-5CC9EFB05B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0" t="8017" r="22547" b="10109"/>
          <a:stretch/>
        </p:blipFill>
        <p:spPr bwMode="auto">
          <a:xfrm>
            <a:off x="9085606" y="1650244"/>
            <a:ext cx="281792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27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45AE6-BA2F-4245-8A63-755B6F563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65329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h-TH" sz="4400" dirty="0"/>
              <a:t>ลงมือทำด้วยหัวใจที่เป็นอิสระจากความเกลียดชัง</a:t>
            </a:r>
            <a:r>
              <a:rPr lang="en-US" sz="4400" dirty="0"/>
              <a:t> </a:t>
            </a:r>
          </a:p>
          <a:p>
            <a:pPr marL="0" indent="0">
              <a:buNone/>
            </a:pPr>
            <a:r>
              <a:rPr lang="th-TH" sz="4400" dirty="0"/>
              <a:t>อย่าให้ใจของเจ้าขุ่นเคืองด้วยการกระทำของผู้ใด</a:t>
            </a:r>
            <a:endParaRPr lang="en-US" sz="4400" dirty="0"/>
          </a:p>
          <a:p>
            <a:pPr marL="0" lvl="0" indent="0">
              <a:buNone/>
            </a:pPr>
            <a:r>
              <a:rPr lang="en-US" sz="4400" dirty="0"/>
              <a:t>     - </a:t>
            </a:r>
            <a:r>
              <a:rPr lang="th-TH" sz="4400" dirty="0"/>
              <a:t>พระอับดุลบาฮา </a:t>
            </a:r>
            <a:endParaRPr lang="en-US" sz="44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Act is such a way that your heart may be freed from hatred. 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Let not your heart be offended with anyone. </a:t>
            </a:r>
          </a:p>
          <a:p>
            <a:pPr marL="900113" lvl="0" indent="0">
              <a:buNone/>
            </a:pPr>
            <a:r>
              <a:rPr lang="en-US" dirty="0">
                <a:solidFill>
                  <a:srgbClr val="0070C0"/>
                </a:solidFill>
              </a:rPr>
              <a:t>- ‘Abdu’l-Baha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71C23DF-721F-184F-B13A-A4623418125C}"/>
              </a:ext>
            </a:extLst>
          </p:cNvPr>
          <p:cNvSpPr txBox="1">
            <a:spLocks/>
          </p:cNvSpPr>
          <p:nvPr/>
        </p:nvSpPr>
        <p:spPr>
          <a:xfrm>
            <a:off x="0" y="-3"/>
            <a:ext cx="12192000" cy="1143003"/>
          </a:xfrm>
          <a:prstGeom prst="rect">
            <a:avLst/>
          </a:prstGeom>
          <a:solidFill>
            <a:srgbClr val="0099FF"/>
          </a:solidFill>
          <a:ln>
            <a:solidFill>
              <a:srgbClr val="0099FF"/>
            </a:solidFill>
          </a:ln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sz="2800" dirty="0"/>
          </a:p>
          <a:p>
            <a:pPr algn="ctr"/>
            <a:r>
              <a:rPr lang="th-TH" sz="7700" b="1" dirty="0">
                <a:solidFill>
                  <a:schemeClr val="bg1"/>
                </a:solidFill>
                <a:cs typeface="+mn-cs"/>
              </a:rPr>
              <a:t>คำแนะนำอันทรงพลังจากพระอับดุลบาฮา 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Powerful advice from Abdu’l-Baha</a:t>
            </a:r>
          </a:p>
        </p:txBody>
      </p:sp>
    </p:spTree>
    <p:extLst>
      <p:ext uri="{BB962C8B-B14F-4D97-AF65-F5344CB8AC3E}">
        <p14:creationId xmlns:p14="http://schemas.microsoft.com/office/powerpoint/2010/main" val="1022344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6D8CB-24FE-7F47-8078-3FA171B71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4087" y="836305"/>
            <a:ext cx="5132614" cy="633266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Don’t be Offended?</a:t>
            </a:r>
          </a:p>
        </p:txBody>
      </p:sp>
      <p:pic>
        <p:nvPicPr>
          <p:cNvPr id="1026" name="Picture 2" descr="Offended Icon - Keriyo Emoticons Icons - SoftIcons.com">
            <a:extLst>
              <a:ext uri="{FF2B5EF4-FFF2-40B4-BE49-F238E27FC236}">
                <a16:creationId xmlns:a16="http://schemas.microsoft.com/office/drawing/2014/main" id="{3D0560D0-7D1C-6E4B-9EBC-D7746A25A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" t="6325" r="4403" b="5764"/>
          <a:stretch/>
        </p:blipFill>
        <p:spPr bwMode="auto">
          <a:xfrm>
            <a:off x="8294913" y="3314700"/>
            <a:ext cx="3135087" cy="298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CB4AE57-03ED-5640-861F-F59FBD0A2C42}"/>
              </a:ext>
            </a:extLst>
          </p:cNvPr>
          <p:cNvSpPr txBox="1">
            <a:spLocks/>
          </p:cNvSpPr>
          <p:nvPr/>
        </p:nvSpPr>
        <p:spPr>
          <a:xfrm>
            <a:off x="506186" y="692522"/>
            <a:ext cx="5551714" cy="100564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h-TH" sz="4400" b="1" dirty="0">
                <a:solidFill>
                  <a:srgbClr val="0099FF"/>
                </a:solidFill>
              </a:rPr>
              <a:t>อย่าโกรธเคือง? </a:t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BBB801-CF8D-9C4D-B635-A7A047EC8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1276" y="3246502"/>
            <a:ext cx="3592135" cy="32968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1307EE-2F01-1245-A260-B767789C0E45}"/>
              </a:ext>
            </a:extLst>
          </p:cNvPr>
          <p:cNvSpPr txBox="1"/>
          <p:nvPr/>
        </p:nvSpPr>
        <p:spPr>
          <a:xfrm>
            <a:off x="506186" y="1401373"/>
            <a:ext cx="542108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i="1" dirty="0">
                <a:solidFill>
                  <a:srgbClr val="0099FF"/>
                </a:solidFill>
              </a:rPr>
              <a:t>จริงเหรอ</a:t>
            </a:r>
            <a:r>
              <a:rPr lang="en-US" sz="4400" b="1" i="1" dirty="0">
                <a:solidFill>
                  <a:srgbClr val="0099FF"/>
                </a:solidFill>
              </a:rPr>
              <a:t>?</a:t>
            </a:r>
          </a:p>
          <a:p>
            <a:r>
              <a:rPr lang="th-TH" sz="4400" b="1" dirty="0">
                <a:solidFill>
                  <a:srgbClr val="0099FF"/>
                </a:solidFill>
              </a:rPr>
              <a:t>มันเป็นไปได้สำหรับฉันเหรอ?  </a:t>
            </a:r>
            <a:endParaRPr lang="en-US" sz="4400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C5037A-12A7-D142-95AA-EE7B5F3670E0}"/>
              </a:ext>
            </a:extLst>
          </p:cNvPr>
          <p:cNvSpPr txBox="1"/>
          <p:nvPr/>
        </p:nvSpPr>
        <p:spPr>
          <a:xfrm>
            <a:off x="506186" y="3739241"/>
            <a:ext cx="57476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" pitchFamily="2" charset="2"/>
              </a:rPr>
              <a:t></a:t>
            </a:r>
            <a:r>
              <a:rPr lang="en-US" sz="480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th-TH" sz="4800" b="1" dirty="0">
                <a:solidFill>
                  <a:srgbClr val="FF0000"/>
                </a:solidFill>
              </a:rPr>
              <a:t>ใช่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!</a:t>
            </a:r>
            <a:endParaRPr lang="th-TH" sz="2800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7ECD4C-93A9-9C4C-BE20-9C44E66553EF}"/>
              </a:ext>
            </a:extLst>
          </p:cNvPr>
          <p:cNvSpPr txBox="1"/>
          <p:nvPr/>
        </p:nvSpPr>
        <p:spPr>
          <a:xfrm>
            <a:off x="6466115" y="1502224"/>
            <a:ext cx="501287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Really?</a:t>
            </a:r>
            <a:br>
              <a:rPr lang="en-US" sz="2800" dirty="0"/>
            </a:br>
            <a:r>
              <a:rPr lang="en-US" sz="2800" dirty="0"/>
              <a:t>Is that even possible for me?</a:t>
            </a:r>
          </a:p>
          <a:p>
            <a:r>
              <a:rPr lang="th-TH" sz="2800" dirty="0"/>
              <a:t> </a:t>
            </a:r>
            <a:endParaRPr lang="en-US" sz="2800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526EC4-92E8-5D4E-A864-DC3C5386BB3B}"/>
              </a:ext>
            </a:extLst>
          </p:cNvPr>
          <p:cNvSpPr txBox="1"/>
          <p:nvPr/>
        </p:nvSpPr>
        <p:spPr>
          <a:xfrm>
            <a:off x="6547756" y="3935190"/>
            <a:ext cx="1971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" pitchFamily="2" charset="2"/>
              </a:rPr>
              <a:t> </a:t>
            </a:r>
            <a:r>
              <a:rPr lang="en-US" sz="2800" dirty="0">
                <a:solidFill>
                  <a:srgbClr val="FF0000"/>
                </a:solidFill>
              </a:rPr>
              <a:t>Yes !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3598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F77CC-509F-D949-AF77-E81D2E152B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3"/>
            <a:ext cx="12192000" cy="1143003"/>
          </a:xfrm>
          <a:solidFill>
            <a:srgbClr val="0099FF"/>
          </a:solidFill>
          <a:ln>
            <a:solidFill>
              <a:srgbClr val="0099FF"/>
            </a:solidFill>
          </a:ln>
        </p:spPr>
        <p:txBody>
          <a:bodyPr>
            <a:normAutofit/>
          </a:bodyPr>
          <a:lstStyle/>
          <a:p>
            <a:r>
              <a:rPr lang="th-TH" b="1" dirty="0">
                <a:solidFill>
                  <a:schemeClr val="bg1"/>
                </a:solidFill>
                <a:cs typeface="+mn-cs"/>
              </a:rPr>
              <a:t>พูดคุยและแบ่งปัน </a:t>
            </a:r>
            <a:r>
              <a:rPr lang="en-US" b="1" dirty="0">
                <a:solidFill>
                  <a:schemeClr val="bg1"/>
                </a:solidFill>
                <a:cs typeface="+mn-cs"/>
              </a:rPr>
              <a:t>- </a:t>
            </a:r>
            <a:r>
              <a:rPr lang="en-US" sz="4400" b="1" dirty="0">
                <a:solidFill>
                  <a:schemeClr val="bg1"/>
                </a:solidFill>
              </a:rPr>
              <a:t>Pair Share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72C74E-BDAC-D54D-BBB4-A4C6992E3EE4}"/>
              </a:ext>
            </a:extLst>
          </p:cNvPr>
          <p:cNvSpPr txBox="1"/>
          <p:nvPr/>
        </p:nvSpPr>
        <p:spPr>
          <a:xfrm>
            <a:off x="674912" y="2258788"/>
            <a:ext cx="5840187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800" dirty="0"/>
              <a:t>วิดีโอบอกอะไรเราเกี่ยวกับ</a:t>
            </a:r>
            <a:r>
              <a:rPr lang="en-US" sz="3200" dirty="0"/>
              <a:t> </a:t>
            </a:r>
          </a:p>
          <a:p>
            <a:endParaRPr lang="en-US" sz="3200" b="1" dirty="0">
              <a:solidFill>
                <a:srgbClr val="0099FF"/>
              </a:solidFill>
            </a:endParaRPr>
          </a:p>
          <a:p>
            <a:r>
              <a:rPr lang="en-US" sz="3200" b="1" dirty="0">
                <a:solidFill>
                  <a:srgbClr val="0099FF"/>
                </a:solidFill>
              </a:rPr>
              <a:t>“</a:t>
            </a:r>
            <a:r>
              <a:rPr lang="th-TH" sz="3600" b="1" dirty="0">
                <a:solidFill>
                  <a:srgbClr val="0099FF"/>
                </a:solidFill>
              </a:rPr>
              <a:t>ให้หัวใจของเจ้าลุกด้วยไฟแห่งความเมตตารักใคร่สำหรับทุกคนที่อาจเข้ามาในวิถีของเจ้า</a:t>
            </a:r>
            <a:r>
              <a:rPr lang="en-US" sz="3600" b="1" dirty="0">
                <a:solidFill>
                  <a:srgbClr val="0099FF"/>
                </a:solidFill>
              </a:rPr>
              <a:t>” </a:t>
            </a:r>
            <a:endParaRPr lang="en-US" sz="3600" b="1" i="1" dirty="0">
              <a:solidFill>
                <a:srgbClr val="0099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462BB4-2D15-CA4A-B16F-0F1A075A7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928" y="1768022"/>
            <a:ext cx="49530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37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2"/>
          <p:cNvSpPr txBox="1">
            <a:spLocks noGrp="1"/>
          </p:cNvSpPr>
          <p:nvPr>
            <p:ph type="body" idx="1"/>
          </p:nvPr>
        </p:nvSpPr>
        <p:spPr>
          <a:xfrm>
            <a:off x="838200" y="558800"/>
            <a:ext cx="10515600" cy="5618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None/>
            </a:pPr>
            <a:r>
              <a:rPr lang="en-US" sz="4400">
                <a:solidFill>
                  <a:srgbClr val="0070C0"/>
                </a:solidFill>
              </a:rPr>
              <a:t>“So powerful is the light of unity that it can illuminate the whole world”</a:t>
            </a:r>
            <a:endParaRPr/>
          </a:p>
        </p:txBody>
      </p:sp>
      <p:pic>
        <p:nvPicPr>
          <p:cNvPr id="274" name="Google Shape;274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63627" cy="6874034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2"/>
          <p:cNvSpPr txBox="1"/>
          <p:nvPr/>
        </p:nvSpPr>
        <p:spPr>
          <a:xfrm>
            <a:off x="1553846" y="5653743"/>
            <a:ext cx="1184268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ความสามัคคีนั้นมีอานุภาพ สามารถส่องให้ทั่วทั้งพิภพสว่างไสว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68142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AB5BB-BEE3-3445-842E-E16E8E5BCB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Note for facilitators</a:t>
            </a:r>
          </a:p>
          <a:p>
            <a:endParaRPr lang="en-US" dirty="0"/>
          </a:p>
          <a:p>
            <a:r>
              <a:rPr lang="en-US" dirty="0"/>
              <a:t>The psychological theory behind this is  “cognitive dissonance”</a:t>
            </a:r>
          </a:p>
        </p:txBody>
      </p:sp>
    </p:spTree>
    <p:extLst>
      <p:ext uri="{BB962C8B-B14F-4D97-AF65-F5344CB8AC3E}">
        <p14:creationId xmlns:p14="http://schemas.microsoft.com/office/powerpoint/2010/main" val="1927089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2090</TotalTime>
  <Words>390</Words>
  <Application>Microsoft Office PowerPoint</Application>
  <PresentationFormat>Widescreen</PresentationFormat>
  <Paragraphs>54</Paragraphs>
  <Slides>9</Slides>
  <Notes>2</Notes>
  <HiddenSlides>1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Cordia New</vt:lpstr>
      <vt:lpstr>Office Theme</vt:lpstr>
      <vt:lpstr>               ลงมือทำด้วยหัวใจที่เป็นอิสระจากความเกลียดชัง  ให้หัวใจของเจ้าลุกด้วยไฟแห่งความเมตตารักใคร่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พูดคุยและแบ่งปัน - Pair Share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Vaughan Smith</cp:lastModifiedBy>
  <cp:revision>154</cp:revision>
  <dcterms:created xsi:type="dcterms:W3CDTF">2020-07-21T04:15:49Z</dcterms:created>
  <dcterms:modified xsi:type="dcterms:W3CDTF">2022-08-05T07:26:22Z</dcterms:modified>
</cp:coreProperties>
</file>