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95" r:id="rId3"/>
    <p:sldId id="264" r:id="rId4"/>
    <p:sldId id="267" r:id="rId5"/>
    <p:sldId id="265" r:id="rId6"/>
    <p:sldId id="293" r:id="rId7"/>
    <p:sldId id="298" r:id="rId8"/>
    <p:sldId id="266" r:id="rId9"/>
    <p:sldId id="332" r:id="rId10"/>
    <p:sldId id="337" r:id="rId11"/>
    <p:sldId id="309" r:id="rId12"/>
    <p:sldId id="310" r:id="rId13"/>
    <p:sldId id="272" r:id="rId14"/>
    <p:sldId id="325" r:id="rId15"/>
    <p:sldId id="274" r:id="rId16"/>
    <p:sldId id="322" r:id="rId17"/>
    <p:sldId id="324" r:id="rId18"/>
    <p:sldId id="333" r:id="rId19"/>
    <p:sldId id="323" r:id="rId20"/>
    <p:sldId id="262" r:id="rId21"/>
    <p:sldId id="261" r:id="rId22"/>
    <p:sldId id="314" r:id="rId23"/>
    <p:sldId id="257" r:id="rId24"/>
    <p:sldId id="273" r:id="rId25"/>
    <p:sldId id="326" r:id="rId26"/>
    <p:sldId id="327" r:id="rId27"/>
    <p:sldId id="296" r:id="rId28"/>
    <p:sldId id="334" r:id="rId29"/>
    <p:sldId id="338" r:id="rId30"/>
    <p:sldId id="294" r:id="rId31"/>
    <p:sldId id="328" r:id="rId32"/>
    <p:sldId id="259" r:id="rId33"/>
    <p:sldId id="329" r:id="rId34"/>
    <p:sldId id="330" r:id="rId35"/>
    <p:sldId id="307" r:id="rId36"/>
    <p:sldId id="331" r:id="rId37"/>
    <p:sldId id="288" r:id="rId38"/>
    <p:sldId id="335" r:id="rId39"/>
    <p:sldId id="260" r:id="rId40"/>
    <p:sldId id="308" r:id="rId41"/>
    <p:sldId id="291" r:id="rId42"/>
    <p:sldId id="281" r:id="rId43"/>
    <p:sldId id="303" r:id="rId44"/>
    <p:sldId id="301" r:id="rId45"/>
    <p:sldId id="289" r:id="rId46"/>
    <p:sldId id="302" r:id="rId47"/>
    <p:sldId id="300" r:id="rId48"/>
    <p:sldId id="306" r:id="rId49"/>
    <p:sldId id="270" r:id="rId50"/>
    <p:sldId id="282" r:id="rId51"/>
    <p:sldId id="299" r:id="rId52"/>
    <p:sldId id="279" r:id="rId53"/>
    <p:sldId id="311" r:id="rId54"/>
    <p:sldId id="312" r:id="rId55"/>
    <p:sldId id="263" r:id="rId56"/>
    <p:sldId id="3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A2"/>
    <a:srgbClr val="FF4BAE"/>
    <a:srgbClr val="FF4DC5"/>
    <a:srgbClr val="0099FF"/>
    <a:srgbClr val="990001"/>
    <a:srgbClr val="FFA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86449"/>
  </p:normalViewPr>
  <p:slideViewPr>
    <p:cSldViewPr snapToGrid="0" snapToObjects="1">
      <p:cViewPr varScale="1">
        <p:scale>
          <a:sx n="69" d="100"/>
          <a:sy n="69" d="100"/>
        </p:scale>
        <p:origin x="1142" y="72"/>
      </p:cViewPr>
      <p:guideLst/>
    </p:cSldViewPr>
  </p:slideViewPr>
  <p:outlineViewPr>
    <p:cViewPr>
      <p:scale>
        <a:sx n="33" d="100"/>
        <a:sy n="33" d="100"/>
      </p:scale>
      <p:origin x="0" y="-1538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715AB-15ED-5040-91C0-7E757083E7D0}" type="datetimeFigureOut">
              <a:rPr lang="en-US" smtClean="0"/>
              <a:t>8/5/2022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3F69C-1262-8649-93B1-3E2F609C00FE}" type="slidenum">
              <a:rPr lang="en-US" smtClean="0"/>
              <a:t>‹#›</a:t>
            </a:fld>
            <a:endParaRPr lang="en-US" dirty="0"/>
          </a:p>
        </p:txBody>
      </p:sp>
    </p:spTree>
    <p:extLst>
      <p:ext uri="{BB962C8B-B14F-4D97-AF65-F5344CB8AC3E}">
        <p14:creationId xmlns:p14="http://schemas.microsoft.com/office/powerpoint/2010/main" val="417305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dirty="0"/>
              <a:t>ความชั่วร้ายที่สุดของมนุษย์และบาปอันใหญ่หลวงก็คือการทำร้ายลับหลังเฉพาะอย่างยิ่งจะเป็นความชั่วร้ายและบาปหนักมหันต์ยิ่งขึ้นถ้า</a:t>
            </a:r>
            <a:r>
              <a:rPr lang="th-TH" sz="1200" b="1" dirty="0">
                <a:latin typeface="Arial" panose="020B0604020202020204" pitchFamily="34" charset="0"/>
              </a:rPr>
              <a:t>เกิดมาจาก</a:t>
            </a:r>
            <a:r>
              <a:rPr lang="ar-SA" sz="1200" dirty="0" err="1"/>
              <a:t>ผู้</a:t>
            </a:r>
            <a:r>
              <a:rPr lang="th-TH" sz="1200" dirty="0"/>
              <a:t>ที่</a:t>
            </a:r>
            <a:r>
              <a:rPr lang="ar-SA" sz="1200" dirty="0" err="1"/>
              <a:t>นับถือ</a:t>
            </a:r>
            <a:r>
              <a:rPr lang="th-TH" sz="1200" b="1" dirty="0"/>
              <a:t>ในองค์</a:t>
            </a:r>
            <a:r>
              <a:rPr lang="ar-SA" sz="1200" dirty="0" err="1"/>
              <a:t>พระผู้เป็นเจ้า</a:t>
            </a:r>
            <a:r>
              <a:rPr lang="en-US" sz="1200" dirty="0"/>
              <a:t>”</a:t>
            </a:r>
          </a:p>
          <a:p>
            <a:endParaRPr lang="en-US" dirty="0"/>
          </a:p>
        </p:txBody>
      </p:sp>
      <p:sp>
        <p:nvSpPr>
          <p:cNvPr id="4" name="Slide Number Placeholder 3"/>
          <p:cNvSpPr>
            <a:spLocks noGrp="1"/>
          </p:cNvSpPr>
          <p:nvPr>
            <p:ph type="sldNum" sz="quarter" idx="5"/>
          </p:nvPr>
        </p:nvSpPr>
        <p:spPr/>
        <p:txBody>
          <a:bodyPr/>
          <a:lstStyle/>
          <a:p>
            <a:fld id="{4643F69C-1262-8649-93B1-3E2F609C00FE}" type="slidenum">
              <a:rPr lang="en-US" smtClean="0"/>
              <a:t>4</a:t>
            </a:fld>
            <a:endParaRPr lang="en-US" dirty="0"/>
          </a:p>
        </p:txBody>
      </p:sp>
    </p:spTree>
    <p:extLst>
      <p:ext uri="{BB962C8B-B14F-4D97-AF65-F5344CB8AC3E}">
        <p14:creationId xmlns:p14="http://schemas.microsoft.com/office/powerpoint/2010/main" val="425104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200" b="1" kern="1200" dirty="0">
                <a:solidFill>
                  <a:schemeClr val="tx1"/>
                </a:solidFill>
                <a:effectLst/>
                <a:latin typeface="+mn-lt"/>
                <a:ea typeface="+mn-ea"/>
                <a:cs typeface="+mn-cs"/>
              </a:rPr>
              <a:t>คำแนะนำ</a:t>
            </a:r>
            <a:r>
              <a:rPr lang="en-US" sz="1200" b="1" kern="1200" dirty="0">
                <a:solidFill>
                  <a:schemeClr val="tx1"/>
                </a:solidFill>
                <a:effectLst/>
                <a:latin typeface="+mn-lt"/>
                <a:ea typeface="+mn-ea"/>
                <a:cs typeface="+mn-cs"/>
              </a:rPr>
              <a:t>: </a:t>
            </a:r>
            <a:r>
              <a:rPr lang="th-TH" sz="1200" b="1" kern="1200" dirty="0">
                <a:solidFill>
                  <a:schemeClr val="tx1"/>
                </a:solidFill>
                <a:effectLst/>
                <a:latin typeface="+mn-lt"/>
                <a:ea typeface="+mn-ea"/>
                <a:cs typeface="+mn-cs"/>
              </a:rPr>
              <a:t>อะไรคือความหมายของการ</a:t>
            </a:r>
            <a:r>
              <a:rPr lang="ar-SA" sz="1200" b="1" kern="1200" dirty="0">
                <a:solidFill>
                  <a:schemeClr val="tx1"/>
                </a:solidFill>
                <a:effectLst/>
                <a:latin typeface="+mn-lt"/>
                <a:ea typeface="+mn-ea"/>
                <a:cs typeface="+mn-cs"/>
              </a:rPr>
              <a:t>นินทา</a:t>
            </a:r>
            <a:r>
              <a:rPr lang="en-US" sz="1200" b="1" kern="1200" dirty="0">
                <a:solidFill>
                  <a:schemeClr val="tx1"/>
                </a:solidFill>
                <a:effectLst/>
                <a:latin typeface="+mn-lt"/>
                <a:ea typeface="+mn-ea"/>
                <a:cs typeface="+mn-cs"/>
              </a:rPr>
              <a:t>?</a:t>
            </a:r>
            <a:r>
              <a:rPr lang="en-US" sz="1200" dirty="0">
                <a:effectLst/>
              </a:rPr>
              <a:t>          </a:t>
            </a:r>
            <a:r>
              <a:rPr lang="th-TH" sz="1200" b="1" kern="1200" dirty="0">
                <a:solidFill>
                  <a:schemeClr val="tx1"/>
                </a:solidFill>
                <a:effectLst/>
                <a:latin typeface="+mn-lt"/>
                <a:ea typeface="+mn-ea"/>
                <a:cs typeface="+mn-cs"/>
              </a:rPr>
              <a:t>จากนั้นให้ทั้งสองกลุ่มทำไมคนนินทา</a:t>
            </a:r>
            <a:r>
              <a:rPr lang="en-US" sz="1200" b="1" kern="1200" dirty="0">
                <a:solidFill>
                  <a:schemeClr val="tx1"/>
                </a:solidFill>
                <a:effectLst/>
                <a:latin typeface="+mn-lt"/>
                <a:ea typeface="+mn-ea"/>
                <a:cs typeface="+mn-cs"/>
              </a:rPr>
              <a:t>?</a:t>
            </a:r>
            <a:r>
              <a:rPr lang="en-US" dirty="0">
                <a:effectLst/>
              </a:rPr>
              <a:t> </a:t>
            </a:r>
            <a:r>
              <a:rPr lang="en-US" sz="1200" kern="1200" dirty="0">
                <a:solidFill>
                  <a:schemeClr val="tx1"/>
                </a:solidFill>
                <a:effectLst/>
                <a:latin typeface="+mn-lt"/>
                <a:ea typeface="+mn-ea"/>
                <a:cs typeface="+mn-cs"/>
              </a:rPr>
              <a:t>•</a:t>
            </a:r>
            <a:r>
              <a:rPr lang="th-TH" sz="1200" kern="1200" dirty="0">
                <a:solidFill>
                  <a:schemeClr val="tx1"/>
                </a:solidFill>
                <a:effectLst/>
                <a:latin typeface="+mn-lt"/>
                <a:ea typeface="+mn-ea"/>
                <a:cs typeface="+mn-cs"/>
              </a:rPr>
              <a:t>แบ่งออกเป็นกลุ่มสองหรือสาม</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th-TH" sz="1200" kern="1200" dirty="0">
                <a:solidFill>
                  <a:schemeClr val="tx1"/>
                </a:solidFill>
                <a:effectLst/>
                <a:latin typeface="+mn-lt"/>
                <a:ea typeface="+mn-ea"/>
                <a:cs typeface="+mn-cs"/>
              </a:rPr>
              <a:t>ขอให้แต่ละกลุ่ม</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t>
            </a:r>
            <a:r>
              <a:rPr lang="th-TH" sz="1200" kern="1200" dirty="0">
                <a:solidFill>
                  <a:schemeClr val="tx1"/>
                </a:solidFill>
                <a:effectLst/>
                <a:latin typeface="+mn-lt"/>
                <a:ea typeface="+mn-ea"/>
                <a:cs typeface="+mn-cs"/>
              </a:rPr>
              <a:t>เขียนคำจำกัดความถ้า นินทาและเขียนบนกระดาษชาร์ตพลิก</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th-TH" sz="1200" kern="1200" dirty="0">
                <a:solidFill>
                  <a:schemeClr val="tx1"/>
                </a:solidFill>
                <a:effectLst/>
                <a:latin typeface="+mn-lt"/>
                <a:ea typeface="+mn-ea"/>
                <a:cs typeface="+mn-cs"/>
              </a:rPr>
              <a:t>ระดมสมองและเขียนว่าทำไมผู้คนจึงถอยกลับ</a:t>
            </a:r>
            <a:r>
              <a:rPr lang="en-US" sz="1200" kern="1200" dirty="0">
                <a:solidFill>
                  <a:schemeClr val="tx1"/>
                </a:solidFill>
                <a:effectLst/>
                <a:latin typeface="+mn-lt"/>
                <a:ea typeface="+mn-ea"/>
                <a:cs typeface="+mn-cs"/>
              </a:rPr>
              <a:t>?</a:t>
            </a:r>
          </a:p>
          <a:p>
            <a:r>
              <a:rPr lang="en-US" sz="1200" dirty="0">
                <a:effectLst/>
              </a:rPr>
              <a:t>•</a:t>
            </a:r>
            <a:r>
              <a:rPr lang="th-TH" sz="1200" kern="1200" dirty="0">
                <a:solidFill>
                  <a:schemeClr val="tx1"/>
                </a:solidFill>
                <a:effectLst/>
                <a:latin typeface="+mn-lt"/>
                <a:ea typeface="+mn-ea"/>
                <a:cs typeface="+mn-cs"/>
              </a:rPr>
              <a:t>เมื่อเสร็จแล้วให้เข้าร่วมกลุ่มอื่นและแบ่งปันคำจำกัดความและรายการของคุณ</a:t>
            </a:r>
            <a:r>
              <a:rPr lang="en-US" sz="1200" dirty="0">
                <a:effectLst/>
              </a:rPr>
              <a:t>•</a:t>
            </a:r>
            <a:r>
              <a:rPr lang="th-TH" sz="1200" kern="1200" dirty="0">
                <a:solidFill>
                  <a:schemeClr val="tx1"/>
                </a:solidFill>
                <a:effectLst/>
                <a:latin typeface="+mn-lt"/>
                <a:ea typeface="+mn-ea"/>
                <a:cs typeface="+mn-cs"/>
              </a:rPr>
              <a:t>ทำงานร่วมกันเพื่อ:(1) เตรียมคำจำกัดความที่รวมกันแล้วเขียนลงบนกระดาษฟลิปชาร์ต(2) จัดทำรายการเหตุผลรวมที่ทำไมผู้คนจึงถอยกลับ</a:t>
            </a:r>
            <a:r>
              <a:rPr lang="en-US" dirty="0">
                <a:effectLst/>
              </a:rPr>
              <a:t> </a:t>
            </a:r>
            <a:r>
              <a:rPr lang="en-US"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โพสต์ผลลัพธ์และการซักถาม</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43F69C-1262-8649-93B1-3E2F609C00FE}" type="slidenum">
              <a:rPr lang="en-US" smtClean="0"/>
              <a:t>10</a:t>
            </a:fld>
            <a:endParaRPr lang="en-US" dirty="0"/>
          </a:p>
        </p:txBody>
      </p:sp>
    </p:spTree>
    <p:extLst>
      <p:ext uri="{BB962C8B-B14F-4D97-AF65-F5344CB8AC3E}">
        <p14:creationId xmlns:p14="http://schemas.microsoft.com/office/powerpoint/2010/main" val="424140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200" b="1" kern="1200" dirty="0">
                <a:solidFill>
                  <a:schemeClr val="tx1"/>
                </a:solidFill>
                <a:effectLst/>
                <a:latin typeface="+mn-lt"/>
                <a:ea typeface="+mn-ea"/>
                <a:cs typeface="+mn-cs"/>
              </a:rPr>
              <a:t>คำแนะนำ</a:t>
            </a:r>
            <a:r>
              <a:rPr lang="en-US" sz="1200" b="1" kern="1200" dirty="0">
                <a:solidFill>
                  <a:schemeClr val="tx1"/>
                </a:solidFill>
                <a:effectLst/>
                <a:latin typeface="+mn-lt"/>
                <a:ea typeface="+mn-ea"/>
                <a:cs typeface="+mn-cs"/>
              </a:rPr>
              <a:t>: </a:t>
            </a:r>
            <a:r>
              <a:rPr lang="th-TH" sz="1200" b="1" kern="1200" dirty="0">
                <a:solidFill>
                  <a:schemeClr val="tx1"/>
                </a:solidFill>
                <a:effectLst/>
                <a:latin typeface="+mn-lt"/>
                <a:ea typeface="+mn-ea"/>
                <a:cs typeface="+mn-cs"/>
              </a:rPr>
              <a:t>อะไรคือความหมายของการ</a:t>
            </a:r>
            <a:r>
              <a:rPr lang="ar-SA" sz="1200" b="1" kern="1200" dirty="0">
                <a:solidFill>
                  <a:schemeClr val="tx1"/>
                </a:solidFill>
                <a:effectLst/>
                <a:latin typeface="+mn-lt"/>
                <a:ea typeface="+mn-ea"/>
                <a:cs typeface="+mn-cs"/>
              </a:rPr>
              <a:t>นินทา</a:t>
            </a:r>
            <a:r>
              <a:rPr lang="en-US" sz="1200" b="1" kern="1200" dirty="0">
                <a:solidFill>
                  <a:schemeClr val="tx1"/>
                </a:solidFill>
                <a:effectLst/>
                <a:latin typeface="+mn-lt"/>
                <a:ea typeface="+mn-ea"/>
                <a:cs typeface="+mn-cs"/>
              </a:rPr>
              <a:t>?</a:t>
            </a:r>
            <a:r>
              <a:rPr lang="en-US" sz="1200" dirty="0">
                <a:effectLst/>
              </a:rPr>
              <a:t>          </a:t>
            </a:r>
            <a:r>
              <a:rPr lang="th-TH" sz="1200" b="1" kern="1200" dirty="0">
                <a:solidFill>
                  <a:schemeClr val="tx1"/>
                </a:solidFill>
                <a:effectLst/>
                <a:latin typeface="+mn-lt"/>
                <a:ea typeface="+mn-ea"/>
                <a:cs typeface="+mn-cs"/>
              </a:rPr>
              <a:t>จากนั้นให้ทั้งสองกลุ่มทำไมคนนินทา</a:t>
            </a:r>
            <a:r>
              <a:rPr lang="en-US" sz="1200" b="1" kern="1200" dirty="0">
                <a:solidFill>
                  <a:schemeClr val="tx1"/>
                </a:solidFill>
                <a:effectLst/>
                <a:latin typeface="+mn-lt"/>
                <a:ea typeface="+mn-ea"/>
                <a:cs typeface="+mn-cs"/>
              </a:rPr>
              <a:t>?</a:t>
            </a:r>
            <a:r>
              <a:rPr lang="en-US" dirty="0">
                <a:effectLst/>
              </a:rPr>
              <a:t> </a:t>
            </a:r>
            <a:r>
              <a:rPr lang="en-US" sz="1200" kern="1200" dirty="0">
                <a:solidFill>
                  <a:schemeClr val="tx1"/>
                </a:solidFill>
                <a:effectLst/>
                <a:latin typeface="+mn-lt"/>
                <a:ea typeface="+mn-ea"/>
                <a:cs typeface="+mn-cs"/>
              </a:rPr>
              <a:t>•</a:t>
            </a:r>
            <a:r>
              <a:rPr lang="th-TH" sz="1200" kern="1200" dirty="0">
                <a:solidFill>
                  <a:schemeClr val="tx1"/>
                </a:solidFill>
                <a:effectLst/>
                <a:latin typeface="+mn-lt"/>
                <a:ea typeface="+mn-ea"/>
                <a:cs typeface="+mn-cs"/>
              </a:rPr>
              <a:t>แบ่งออกเป็นกลุ่มสองหรือสาม</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th-TH" sz="1200" kern="1200" dirty="0">
                <a:solidFill>
                  <a:schemeClr val="tx1"/>
                </a:solidFill>
                <a:effectLst/>
                <a:latin typeface="+mn-lt"/>
                <a:ea typeface="+mn-ea"/>
                <a:cs typeface="+mn-cs"/>
              </a:rPr>
              <a:t>ขอให้แต่ละกลุ่ม</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t>
            </a:r>
            <a:r>
              <a:rPr lang="th-TH" sz="1200" kern="1200" dirty="0">
                <a:solidFill>
                  <a:schemeClr val="tx1"/>
                </a:solidFill>
                <a:effectLst/>
                <a:latin typeface="+mn-lt"/>
                <a:ea typeface="+mn-ea"/>
                <a:cs typeface="+mn-cs"/>
              </a:rPr>
              <a:t>เขียนคำจำกัดความถ้า นินทาและเขียนบนกระดาษชาร์ตพลิก</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th-TH" sz="1200" kern="1200" dirty="0">
                <a:solidFill>
                  <a:schemeClr val="tx1"/>
                </a:solidFill>
                <a:effectLst/>
                <a:latin typeface="+mn-lt"/>
                <a:ea typeface="+mn-ea"/>
                <a:cs typeface="+mn-cs"/>
              </a:rPr>
              <a:t>ระดมสมองและเขียนว่าทำไมผู้คนจึงถอยกลับ</a:t>
            </a:r>
            <a:r>
              <a:rPr lang="en-US" sz="1200" kern="1200" dirty="0">
                <a:solidFill>
                  <a:schemeClr val="tx1"/>
                </a:solidFill>
                <a:effectLst/>
                <a:latin typeface="+mn-lt"/>
                <a:ea typeface="+mn-ea"/>
                <a:cs typeface="+mn-cs"/>
              </a:rPr>
              <a:t>?</a:t>
            </a:r>
          </a:p>
          <a:p>
            <a:r>
              <a:rPr lang="en-US" sz="1200" dirty="0">
                <a:effectLst/>
              </a:rPr>
              <a:t>•</a:t>
            </a:r>
            <a:r>
              <a:rPr lang="th-TH" sz="1200" kern="1200" dirty="0">
                <a:solidFill>
                  <a:schemeClr val="tx1"/>
                </a:solidFill>
                <a:effectLst/>
                <a:latin typeface="+mn-lt"/>
                <a:ea typeface="+mn-ea"/>
                <a:cs typeface="+mn-cs"/>
              </a:rPr>
              <a:t>เมื่อเสร็จแล้วให้เข้าร่วมกลุ่มอื่นและแบ่งปันคำจำกัดความและรายการของคุณ</a:t>
            </a:r>
            <a:r>
              <a:rPr lang="en-US" sz="1200" dirty="0">
                <a:effectLst/>
              </a:rPr>
              <a:t>•</a:t>
            </a:r>
            <a:r>
              <a:rPr lang="th-TH" sz="1200" kern="1200" dirty="0">
                <a:solidFill>
                  <a:schemeClr val="tx1"/>
                </a:solidFill>
                <a:effectLst/>
                <a:latin typeface="+mn-lt"/>
                <a:ea typeface="+mn-ea"/>
                <a:cs typeface="+mn-cs"/>
              </a:rPr>
              <a:t>ทำงานร่วมกันเพื่อ:(1) เตรียมคำจำกัดความที่รวมกันแล้วเขียนลงบนกระดาษฟลิปชาร์ต(2) จัดทำรายการเหตุผลรวมที่ทำไมผู้คนจึงถอยกลับ</a:t>
            </a:r>
            <a:r>
              <a:rPr lang="en-US" dirty="0">
                <a:effectLst/>
              </a:rPr>
              <a:t> </a:t>
            </a:r>
            <a:r>
              <a:rPr lang="en-US"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โพสต์ผลลัพธ์และการซักถาม</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43F69C-1262-8649-93B1-3E2F609C00FE}" type="slidenum">
              <a:rPr lang="en-US" smtClean="0"/>
              <a:t>11</a:t>
            </a:fld>
            <a:endParaRPr lang="en-US" dirty="0"/>
          </a:p>
        </p:txBody>
      </p:sp>
    </p:spTree>
    <p:extLst>
      <p:ext uri="{BB962C8B-B14F-4D97-AF65-F5344CB8AC3E}">
        <p14:creationId xmlns:p14="http://schemas.microsoft.com/office/powerpoint/2010/main" val="240067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3F69C-1262-8649-93B1-3E2F609C00FE}" type="slidenum">
              <a:rPr lang="en-US" smtClean="0"/>
              <a:t>28</a:t>
            </a:fld>
            <a:endParaRPr lang="en-US" dirty="0"/>
          </a:p>
        </p:txBody>
      </p:sp>
    </p:spTree>
    <p:extLst>
      <p:ext uri="{BB962C8B-B14F-4D97-AF65-F5344CB8AC3E}">
        <p14:creationId xmlns:p14="http://schemas.microsoft.com/office/powerpoint/2010/main" val="45268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3F69C-1262-8649-93B1-3E2F609C00FE}" type="slidenum">
              <a:rPr lang="en-US" smtClean="0"/>
              <a:t>29</a:t>
            </a:fld>
            <a:endParaRPr lang="en-US" dirty="0"/>
          </a:p>
        </p:txBody>
      </p:sp>
    </p:spTree>
    <p:extLst>
      <p:ext uri="{BB962C8B-B14F-4D97-AF65-F5344CB8AC3E}">
        <p14:creationId xmlns:p14="http://schemas.microsoft.com/office/powerpoint/2010/main" val="221524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ความสามัคคีนั้นมีอานุภาพ สามารถส่องให้ทั่วทั้งพิภพสว่างไสว</a:t>
            </a:r>
            <a:endParaRPr lang="en-US" dirty="0"/>
          </a:p>
        </p:txBody>
      </p:sp>
      <p:sp>
        <p:nvSpPr>
          <p:cNvPr id="4" name="Slide Number Placeholder 3"/>
          <p:cNvSpPr>
            <a:spLocks noGrp="1"/>
          </p:cNvSpPr>
          <p:nvPr>
            <p:ph type="sldNum" sz="quarter" idx="10"/>
          </p:nvPr>
        </p:nvSpPr>
        <p:spPr/>
        <p:txBody>
          <a:bodyPr/>
          <a:lstStyle/>
          <a:p>
            <a:fld id="{C5F0FCBA-E7E0-7542-9C85-A819D045D500}" type="slidenum">
              <a:rPr lang="en-US" smtClean="0"/>
              <a:t>37</a:t>
            </a:fld>
            <a:endParaRPr lang="en-US"/>
          </a:p>
        </p:txBody>
      </p:sp>
    </p:spTree>
    <p:extLst>
      <p:ext uri="{BB962C8B-B14F-4D97-AF65-F5344CB8AC3E}">
        <p14:creationId xmlns:p14="http://schemas.microsoft.com/office/powerpoint/2010/main" val="78965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AD78-3BB5-7149-87EB-5BDA55145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706C00-DE9D-6B45-A263-52DCE1ED9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1A92E1-5E5F-C348-B7FC-0B14C7FAAF39}"/>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3467D3CA-81D8-5D4D-98E6-9A0D37C6EB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5E4DBF-E0D3-3849-A1BA-D615777F15C3}"/>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40491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B948-1CA4-624B-8C36-6E2A368102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CE2062-6F5A-E342-ACDA-86195DBD42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B9C97-6886-5C44-B2F9-0DEBAB07E6AF}"/>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A47810A5-4485-2349-8687-3E4CE3251D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61506-CA57-C348-AD63-6B3B33B892F6}"/>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33398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39314-F30A-1848-9936-B09F7AFF3F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AE9FFD-31B4-B046-A86C-1248937184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D7A68-E635-0B48-8E71-C46244E02047}"/>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3117A796-C632-1C43-9B41-F82ED7FE6D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95F25-FCFD-4946-B35E-83BDEE5A1E9D}"/>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146070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28AC-C5BA-1E4F-A301-436A1819C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DEF8E-F904-E845-BF73-EC952769BA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47AC-98AE-934E-942F-A6E9A064576B}"/>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8F4DC822-B3F9-FA4B-871A-5BBFB978F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B14C68-1325-A34C-9005-D0ADE8CCF9E8}"/>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262372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212F-E127-0A4D-9F2E-88F540C13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82B7D-2A3C-8A42-AE2A-F266DA84B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CB83CD-D3B8-CD42-94E9-4CBB4E565F9C}"/>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C562740E-F3C8-4B43-81A4-72D5FDACFF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BF5045-32F0-5240-8CCB-0A4F8B00B031}"/>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153782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428C-5C7D-B044-865C-CE09E4914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A7D85-D586-B54B-92C8-282FDBAAFC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281ED-AA92-2D4C-8F92-F7747D63F7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0A0D81-087E-2447-8221-54C9B388A8FA}"/>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6" name="Footer Placeholder 5">
            <a:extLst>
              <a:ext uri="{FF2B5EF4-FFF2-40B4-BE49-F238E27FC236}">
                <a16:creationId xmlns:a16="http://schemas.microsoft.com/office/drawing/2014/main" id="{C99BE586-2BC3-F448-B100-89343F8420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7AAF56-468E-744E-A1E1-B0035AB5285B}"/>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22862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88DB-1E7A-BD4B-B9B3-08B4049FC8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96E898-64C5-4A47-8917-EB145C12B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6EF8E2-CD47-9643-8C72-25D74E0EE3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717FD-A8BC-5E4E-8C81-CFFA86066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635E9D-5D9E-2146-B387-2620971272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5D154-BC7F-534E-9408-D918EB94CDC8}"/>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8" name="Footer Placeholder 7">
            <a:extLst>
              <a:ext uri="{FF2B5EF4-FFF2-40B4-BE49-F238E27FC236}">
                <a16:creationId xmlns:a16="http://schemas.microsoft.com/office/drawing/2014/main" id="{CA42F7D2-C6C4-2B4D-B03B-2D203100D3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99CC95-6ED7-7C46-9A39-510832C9CF4D}"/>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347801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9B64-A8B6-D04A-AE9D-0419ED8D5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824D33-83A4-224D-8C9C-99E50D9110E0}"/>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4" name="Footer Placeholder 3">
            <a:extLst>
              <a:ext uri="{FF2B5EF4-FFF2-40B4-BE49-F238E27FC236}">
                <a16:creationId xmlns:a16="http://schemas.microsoft.com/office/drawing/2014/main" id="{F30B95B5-ACFE-CE46-964F-855BD19779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4945BF-8C1D-CD4E-8E7D-54B766713495}"/>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302710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EB40C-D996-A44D-903B-637F6E519DDC}"/>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3" name="Footer Placeholder 2">
            <a:extLst>
              <a:ext uri="{FF2B5EF4-FFF2-40B4-BE49-F238E27FC236}">
                <a16:creationId xmlns:a16="http://schemas.microsoft.com/office/drawing/2014/main" id="{16E76DC1-14D1-B944-83B7-53BC34508B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84B335-3276-6644-8768-D930EB657ADD}"/>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19846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A6E9-E58F-5444-9E3F-C7A98F990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9EBEFF-0B8E-0744-A743-62262BB56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2B31E0-DBA6-F64C-8DEF-C521F158C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7189BB-74DE-A14C-B713-78D33983AF0F}"/>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6" name="Footer Placeholder 5">
            <a:extLst>
              <a:ext uri="{FF2B5EF4-FFF2-40B4-BE49-F238E27FC236}">
                <a16:creationId xmlns:a16="http://schemas.microsoft.com/office/drawing/2014/main" id="{9BAB09F0-AEF1-6C45-BB1B-4D13D158B1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78C708-3924-4E4D-AE86-FB7EDBBA613B}"/>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12553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8EC1-1DDF-FB48-8829-9633E6BC9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3A3F4-B20A-7C45-A967-29867B49B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B39F4FB-D668-6C47-A0EF-D390E3DE3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20D9A4-3239-574F-BEAF-80679748D91D}"/>
              </a:ext>
            </a:extLst>
          </p:cNvPr>
          <p:cNvSpPr>
            <a:spLocks noGrp="1"/>
          </p:cNvSpPr>
          <p:nvPr>
            <p:ph type="dt" sz="half" idx="10"/>
          </p:nvPr>
        </p:nvSpPr>
        <p:spPr/>
        <p:txBody>
          <a:bodyPr/>
          <a:lstStyle/>
          <a:p>
            <a:fld id="{073CBEE9-3818-1646-822D-6301E3968B1C}" type="datetimeFigureOut">
              <a:rPr lang="en-US" smtClean="0"/>
              <a:t>8/5/2022</a:t>
            </a:fld>
            <a:endParaRPr lang="en-US" dirty="0"/>
          </a:p>
        </p:txBody>
      </p:sp>
      <p:sp>
        <p:nvSpPr>
          <p:cNvPr id="6" name="Footer Placeholder 5">
            <a:extLst>
              <a:ext uri="{FF2B5EF4-FFF2-40B4-BE49-F238E27FC236}">
                <a16:creationId xmlns:a16="http://schemas.microsoft.com/office/drawing/2014/main" id="{4BCA82C2-7113-B641-A87E-ABCE7AA497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54B62C-1F15-344F-8CF0-6A3F270ADC8E}"/>
              </a:ext>
            </a:extLst>
          </p:cNvPr>
          <p:cNvSpPr>
            <a:spLocks noGrp="1"/>
          </p:cNvSpPr>
          <p:nvPr>
            <p:ph type="sldNum" sz="quarter" idx="12"/>
          </p:nvPr>
        </p:nvSpPr>
        <p:spPr/>
        <p:txBody>
          <a:bodyPr/>
          <a:lstStyle/>
          <a:p>
            <a:fld id="{C8A585BB-D6F1-5A41-9C86-86026F497A37}" type="slidenum">
              <a:rPr lang="en-US" smtClean="0"/>
              <a:t>‹#›</a:t>
            </a:fld>
            <a:endParaRPr lang="en-US" dirty="0"/>
          </a:p>
        </p:txBody>
      </p:sp>
    </p:spTree>
    <p:extLst>
      <p:ext uri="{BB962C8B-B14F-4D97-AF65-F5344CB8AC3E}">
        <p14:creationId xmlns:p14="http://schemas.microsoft.com/office/powerpoint/2010/main" val="217796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395FC-2C9C-1646-8BF0-1FFA649A5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4C2522-D9C8-D840-BAEF-9A803B3FA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0A647-0BE4-EE47-9F6D-F30937C65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CBEE9-3818-1646-822D-6301E3968B1C}" type="datetimeFigureOut">
              <a:rPr lang="en-US" smtClean="0"/>
              <a:t>8/5/2022</a:t>
            </a:fld>
            <a:endParaRPr lang="en-US" dirty="0"/>
          </a:p>
        </p:txBody>
      </p:sp>
      <p:sp>
        <p:nvSpPr>
          <p:cNvPr id="5" name="Footer Placeholder 4">
            <a:extLst>
              <a:ext uri="{FF2B5EF4-FFF2-40B4-BE49-F238E27FC236}">
                <a16:creationId xmlns:a16="http://schemas.microsoft.com/office/drawing/2014/main" id="{42C37E10-121D-E64B-8617-6D0257F80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BE62FC-6CCE-2548-8F72-7ACF9C557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585BB-D6F1-5A41-9C86-86026F497A37}" type="slidenum">
              <a:rPr lang="en-US" smtClean="0"/>
              <a:t>‹#›</a:t>
            </a:fld>
            <a:endParaRPr lang="en-US" dirty="0"/>
          </a:p>
        </p:txBody>
      </p:sp>
    </p:spTree>
    <p:extLst>
      <p:ext uri="{BB962C8B-B14F-4D97-AF65-F5344CB8AC3E}">
        <p14:creationId xmlns:p14="http://schemas.microsoft.com/office/powerpoint/2010/main" val="36790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bahaiteachings.org/abdul-bah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0D03-D94F-1A4F-8347-A00D1D2C0B14}"/>
              </a:ext>
            </a:extLst>
          </p:cNvPr>
          <p:cNvSpPr>
            <a:spLocks noGrp="1"/>
          </p:cNvSpPr>
          <p:nvPr>
            <p:ph type="ctrTitle"/>
          </p:nvPr>
        </p:nvSpPr>
        <p:spPr>
          <a:xfrm>
            <a:off x="0" y="681879"/>
            <a:ext cx="12192000" cy="1257534"/>
          </a:xfrm>
        </p:spPr>
        <p:txBody>
          <a:bodyPr>
            <a:normAutofit fontScale="90000"/>
          </a:bodyPr>
          <a:lstStyle/>
          <a:p>
            <a:r>
              <a:rPr lang="ar-SA" b="1" dirty="0">
                <a:solidFill>
                  <a:srgbClr val="FFFF00"/>
                </a:solidFill>
              </a:rPr>
              <a:t>การ</a:t>
            </a:r>
            <a:r>
              <a:rPr lang="th-TH" b="1" dirty="0">
                <a:solidFill>
                  <a:srgbClr val="FFFF00"/>
                </a:solidFill>
              </a:rPr>
              <a:t>นินทา</a:t>
            </a:r>
            <a:br>
              <a:rPr lang="en-US" dirty="0">
                <a:solidFill>
                  <a:schemeClr val="bg1"/>
                </a:solidFill>
                <a:latin typeface="Bernard MT Condensed" panose="02050806060905020404" pitchFamily="18" charset="77"/>
              </a:rPr>
            </a:br>
            <a:r>
              <a:rPr lang="en-US" dirty="0">
                <a:solidFill>
                  <a:schemeClr val="bg1"/>
                </a:solidFill>
                <a:latin typeface="Bernard MT Condensed" panose="02050806060905020404" pitchFamily="18" charset="77"/>
              </a:rPr>
              <a:t>Backbiting</a:t>
            </a:r>
          </a:p>
        </p:txBody>
      </p:sp>
      <p:pic>
        <p:nvPicPr>
          <p:cNvPr id="13" name="Picture 12">
            <a:extLst>
              <a:ext uri="{FF2B5EF4-FFF2-40B4-BE49-F238E27FC236}">
                <a16:creationId xmlns:a16="http://schemas.microsoft.com/office/drawing/2014/main" id="{8D939597-07C2-FC4D-A78F-361A55C12AFF}"/>
              </a:ext>
            </a:extLst>
          </p:cNvPr>
          <p:cNvPicPr>
            <a:picLocks noChangeAspect="1"/>
          </p:cNvPicPr>
          <p:nvPr/>
        </p:nvPicPr>
        <p:blipFill>
          <a:blip r:embed="rId2"/>
          <a:stretch>
            <a:fillRect/>
          </a:stretch>
        </p:blipFill>
        <p:spPr>
          <a:xfrm>
            <a:off x="4048300" y="1986380"/>
            <a:ext cx="4654378" cy="2257720"/>
          </a:xfrm>
          <a:prstGeom prst="rect">
            <a:avLst/>
          </a:prstGeom>
        </p:spPr>
      </p:pic>
      <p:pic>
        <p:nvPicPr>
          <p:cNvPr id="14" name="Content Placeholder 4">
            <a:extLst>
              <a:ext uri="{FF2B5EF4-FFF2-40B4-BE49-F238E27FC236}">
                <a16:creationId xmlns:a16="http://schemas.microsoft.com/office/drawing/2014/main" id="{8FA5EF35-9879-0642-A532-CB1D96216D25}"/>
              </a:ext>
            </a:extLst>
          </p:cNvPr>
          <p:cNvPicPr>
            <a:picLocks noChangeAspect="1"/>
          </p:cNvPicPr>
          <p:nvPr/>
        </p:nvPicPr>
        <p:blipFill>
          <a:blip r:embed="rId3"/>
          <a:stretch>
            <a:fillRect/>
          </a:stretch>
        </p:blipFill>
        <p:spPr>
          <a:xfrm>
            <a:off x="3790405" y="1939413"/>
            <a:ext cx="5170168" cy="2860826"/>
          </a:xfrm>
          <a:prstGeom prst="rect">
            <a:avLst/>
          </a:prstGeom>
        </p:spPr>
      </p:pic>
      <p:sp>
        <p:nvSpPr>
          <p:cNvPr id="5" name="Title 1">
            <a:extLst>
              <a:ext uri="{FF2B5EF4-FFF2-40B4-BE49-F238E27FC236}">
                <a16:creationId xmlns:a16="http://schemas.microsoft.com/office/drawing/2014/main" id="{C1E85ED9-A99B-2A4D-B84F-3559A441A9BC}"/>
              </a:ext>
            </a:extLst>
          </p:cNvPr>
          <p:cNvSpPr txBox="1">
            <a:spLocks/>
          </p:cNvSpPr>
          <p:nvPr/>
        </p:nvSpPr>
        <p:spPr>
          <a:xfrm>
            <a:off x="52251" y="5093954"/>
            <a:ext cx="12139749" cy="1559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4400" b="1" dirty="0">
                <a:solidFill>
                  <a:srgbClr val="FFFF00"/>
                </a:solidFill>
              </a:rPr>
              <a:t> </a:t>
            </a:r>
            <a:r>
              <a:rPr lang="th-TH" sz="3600" b="1" dirty="0">
                <a:solidFill>
                  <a:srgbClr val="FFFF00"/>
                </a:solidFill>
              </a:rPr>
              <a:t>เข้าร่วมรีทรีทกับทีม(ทำงาน)วังทองหลาง</a:t>
            </a:r>
            <a:br>
              <a:rPr lang="en-US" sz="2800" dirty="0">
                <a:solidFill>
                  <a:srgbClr val="FFFF00"/>
                </a:solidFill>
              </a:rPr>
            </a:br>
            <a:r>
              <a:rPr lang="en-US" sz="2400" b="1" cap="small" dirty="0">
                <a:solidFill>
                  <a:srgbClr val="FFFF00"/>
                </a:solidFill>
                <a:latin typeface="Times New Roman" panose="02020603050405020304" pitchFamily="18" charset="0"/>
                <a:cs typeface="Times New Roman" panose="02020603050405020304" pitchFamily="18" charset="0"/>
              </a:rPr>
              <a:t>The Wangthonglung Team Retreat</a:t>
            </a:r>
            <a:br>
              <a:rPr lang="en-US" sz="2800" b="1" cap="small" dirty="0">
                <a:solidFill>
                  <a:srgbClr val="FFFF00"/>
                </a:solidFill>
                <a:latin typeface="Times New Roman" panose="02020603050405020304" pitchFamily="18" charset="0"/>
                <a:cs typeface="Times New Roman" panose="02020603050405020304" pitchFamily="18" charset="0"/>
              </a:rPr>
            </a:br>
            <a:endParaRPr lang="en-US" sz="1300" b="1" cap="small" dirty="0">
              <a:solidFill>
                <a:srgbClr val="FFFF00"/>
              </a:solidFill>
              <a:latin typeface="Times New Roman" panose="02020603050405020304" pitchFamily="18" charset="0"/>
              <a:cs typeface="Times New Roman" panose="02020603050405020304" pitchFamily="18" charset="0"/>
            </a:endParaRPr>
          </a:p>
          <a:p>
            <a:r>
              <a:rPr lang="en-US" sz="2400" b="1" dirty="0">
                <a:solidFill>
                  <a:srgbClr val="FFC000"/>
                </a:solidFill>
              </a:rPr>
              <a:t>12-14 August, 2020</a:t>
            </a:r>
            <a:endParaRPr lang="en-US" sz="2400" b="1" i="1" strike="sngStrike" dirty="0">
              <a:solidFill>
                <a:srgbClr val="FFFF00"/>
              </a:solidFill>
            </a:endParaRPr>
          </a:p>
        </p:txBody>
      </p:sp>
      <p:pic>
        <p:nvPicPr>
          <p:cNvPr id="4" name="Picture 3">
            <a:extLst>
              <a:ext uri="{FF2B5EF4-FFF2-40B4-BE49-F238E27FC236}">
                <a16:creationId xmlns:a16="http://schemas.microsoft.com/office/drawing/2014/main" id="{D69CB1E3-5DD0-6243-9B78-75009F7116EA}"/>
              </a:ext>
            </a:extLst>
          </p:cNvPr>
          <p:cNvPicPr>
            <a:picLocks noChangeAspect="1"/>
          </p:cNvPicPr>
          <p:nvPr/>
        </p:nvPicPr>
        <p:blipFill>
          <a:blip r:embed="rId4"/>
          <a:stretch>
            <a:fillRect/>
          </a:stretch>
        </p:blipFill>
        <p:spPr>
          <a:xfrm>
            <a:off x="11380250" y="6055319"/>
            <a:ext cx="502556" cy="461250"/>
          </a:xfrm>
          <a:prstGeom prst="rect">
            <a:avLst/>
          </a:prstGeom>
        </p:spPr>
      </p:pic>
      <p:pic>
        <p:nvPicPr>
          <p:cNvPr id="8" name="Picture 7">
            <a:extLst>
              <a:ext uri="{FF2B5EF4-FFF2-40B4-BE49-F238E27FC236}">
                <a16:creationId xmlns:a16="http://schemas.microsoft.com/office/drawing/2014/main" id="{3E6BCF86-5E06-3A42-8F02-3E12337C7BFD}"/>
              </a:ext>
            </a:extLst>
          </p:cNvPr>
          <p:cNvPicPr>
            <a:picLocks noChangeAspect="1"/>
          </p:cNvPicPr>
          <p:nvPr/>
        </p:nvPicPr>
        <p:blipFill>
          <a:blip r:embed="rId5">
            <a:extLst>
              <a:ext uri="{BEBA8EAE-BF5A-486C-A8C5-ECC9F3942E4B}">
                <a14:imgProps xmlns:a14="http://schemas.microsoft.com/office/drawing/2010/main">
                  <a14:imgLayer>
                    <a14:imgEffect>
                      <a14:sharpenSoften amount="46000"/>
                    </a14:imgEffect>
                    <a14:imgEffect>
                      <a14:saturation sat="150000"/>
                    </a14:imgEffect>
                    <a14:imgEffect>
                      <a14:brightnessContrast bright="24000" contrast="18000"/>
                    </a14:imgEffect>
                  </a14:imgLayer>
                </a14:imgProps>
              </a:ext>
            </a:extLst>
          </a:blip>
          <a:stretch>
            <a:fillRect/>
          </a:stretch>
        </p:blipFill>
        <p:spPr>
          <a:xfrm>
            <a:off x="3381949" y="1939412"/>
            <a:ext cx="5578623" cy="3114281"/>
          </a:xfrm>
          <a:prstGeom prst="rect">
            <a:avLst/>
          </a:prstGeom>
          <a:ln>
            <a:solidFill>
              <a:schemeClr val="accent1"/>
            </a:solidFill>
          </a:ln>
        </p:spPr>
      </p:pic>
    </p:spTree>
    <p:extLst>
      <p:ext uri="{BB962C8B-B14F-4D97-AF65-F5344CB8AC3E}">
        <p14:creationId xmlns:p14="http://schemas.microsoft.com/office/powerpoint/2010/main" val="382060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DF730C-2C6E-7442-BD6E-B2413361D499}"/>
              </a:ext>
            </a:extLst>
          </p:cNvPr>
          <p:cNvSpPr txBox="1">
            <a:spLocks/>
          </p:cNvSpPr>
          <p:nvPr/>
        </p:nvSpPr>
        <p:spPr>
          <a:xfrm>
            <a:off x="0" y="0"/>
            <a:ext cx="12192001" cy="826477"/>
          </a:xfrm>
          <a:prstGeom prst="rect">
            <a:avLst/>
          </a:prstGeom>
          <a:solidFill>
            <a:srgbClr val="0099FF"/>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endParaRPr>
          </a:p>
          <a:p>
            <a:pPr algn="ctr"/>
            <a:endParaRPr lang="en-US" b="1" dirty="0">
              <a:solidFill>
                <a:schemeClr val="bg1"/>
              </a:solidFill>
            </a:endParaRPr>
          </a:p>
          <a:p>
            <a:pPr algn="ctr"/>
            <a:endParaRPr lang="en-US" b="1" dirty="0"/>
          </a:p>
          <a:p>
            <a:pPr algn="ctr"/>
            <a:endParaRPr lang="en-US" b="1" dirty="0">
              <a:solidFill>
                <a:schemeClr val="bg1"/>
              </a:solidFill>
            </a:endParaRPr>
          </a:p>
          <a:p>
            <a:pPr algn="ctr"/>
            <a:r>
              <a:rPr lang="th-TH" sz="17600" b="1" dirty="0">
                <a:solidFill>
                  <a:schemeClr val="bg1"/>
                </a:solidFill>
                <a:cs typeface="+mn-cs"/>
              </a:rPr>
              <a:t>กิจกรรมกลุ่ม</a:t>
            </a:r>
            <a:r>
              <a:rPr lang="en-US" sz="17600" b="1" dirty="0">
                <a:solidFill>
                  <a:schemeClr val="bg1"/>
                </a:solidFill>
                <a:cs typeface="+mn-cs"/>
              </a:rPr>
              <a:t> </a:t>
            </a:r>
            <a:r>
              <a:rPr lang="en-US" sz="17600" b="1" dirty="0">
                <a:solidFill>
                  <a:schemeClr val="bg1"/>
                </a:solidFill>
              </a:rPr>
              <a:t>- </a:t>
            </a:r>
            <a:r>
              <a:rPr lang="en-US" sz="10400" b="1" dirty="0">
                <a:solidFill>
                  <a:schemeClr val="bg1"/>
                </a:solidFill>
              </a:rPr>
              <a:t>Group Activity</a:t>
            </a:r>
          </a:p>
          <a:p>
            <a:pPr algn="ctr"/>
            <a:endParaRPr lang="en-US" b="1" dirty="0">
              <a:solidFill>
                <a:schemeClr val="bg1"/>
              </a:solidFill>
            </a:endParaRPr>
          </a:p>
          <a:p>
            <a:pPr algn="ctr"/>
            <a:endParaRPr lang="en-US" b="1" dirty="0">
              <a:solidFill>
                <a:schemeClr val="bg1"/>
              </a:solidFill>
            </a:endParaRPr>
          </a:p>
        </p:txBody>
      </p:sp>
      <p:sp>
        <p:nvSpPr>
          <p:cNvPr id="7" name="Rectangle 6">
            <a:extLst>
              <a:ext uri="{FF2B5EF4-FFF2-40B4-BE49-F238E27FC236}">
                <a16:creationId xmlns:a16="http://schemas.microsoft.com/office/drawing/2014/main" id="{7397B741-4145-5841-B5A9-A81F9B518AD0}"/>
              </a:ext>
            </a:extLst>
          </p:cNvPr>
          <p:cNvSpPr/>
          <p:nvPr/>
        </p:nvSpPr>
        <p:spPr>
          <a:xfrm>
            <a:off x="826477" y="2233244"/>
            <a:ext cx="11043138" cy="1692771"/>
          </a:xfrm>
          <a:prstGeom prst="rect">
            <a:avLst/>
          </a:prstGeom>
        </p:spPr>
        <p:txBody>
          <a:bodyPr wrap="square">
            <a:spAutoFit/>
          </a:bodyPr>
          <a:lstStyle/>
          <a:p>
            <a:r>
              <a:rPr lang="en-US" sz="3400" b="1" dirty="0">
                <a:solidFill>
                  <a:srgbClr val="0070C0"/>
                </a:solidFill>
                <a:cs typeface="+mj-cs"/>
              </a:rPr>
              <a:t>1. </a:t>
            </a:r>
            <a:r>
              <a:rPr lang="th-TH" sz="5400" b="1" dirty="0">
                <a:solidFill>
                  <a:srgbClr val="0070C0"/>
                </a:solidFill>
                <a:cs typeface="+mj-cs"/>
              </a:rPr>
              <a:t>อะไรคือความหมายของการ</a:t>
            </a:r>
            <a:r>
              <a:rPr lang="ar-SA" sz="5400" b="1" dirty="0">
                <a:solidFill>
                  <a:srgbClr val="0070C0"/>
                </a:solidFill>
                <a:cs typeface="+mj-cs"/>
              </a:rPr>
              <a:t>นินทา</a:t>
            </a:r>
            <a:r>
              <a:rPr lang="en-US" sz="3400" b="1" dirty="0">
                <a:solidFill>
                  <a:srgbClr val="0070C0"/>
                </a:solidFill>
                <a:cs typeface="+mj-cs"/>
              </a:rPr>
              <a:t>?</a:t>
            </a:r>
            <a:r>
              <a:rPr lang="en-US" sz="5400" dirty="0">
                <a:solidFill>
                  <a:srgbClr val="0070C0"/>
                </a:solidFill>
                <a:cs typeface="+mj-cs"/>
              </a:rPr>
              <a:t>  </a:t>
            </a:r>
          </a:p>
          <a:p>
            <a:r>
              <a:rPr lang="en-US" sz="3400" b="1" dirty="0">
                <a:solidFill>
                  <a:srgbClr val="0070C0"/>
                </a:solidFill>
                <a:cs typeface="+mj-cs"/>
              </a:rPr>
              <a:t>2. </a:t>
            </a:r>
            <a:r>
              <a:rPr lang="th-TH" sz="5000" b="1" dirty="0">
                <a:solidFill>
                  <a:srgbClr val="0070C0"/>
                </a:solidFill>
                <a:cs typeface="+mj-cs"/>
              </a:rPr>
              <a:t>ทำไมคนถึงนินทา</a:t>
            </a:r>
            <a:r>
              <a:rPr lang="en-US" sz="3400" b="1" dirty="0">
                <a:solidFill>
                  <a:srgbClr val="0070C0"/>
                </a:solidFill>
                <a:cs typeface="+mj-cs"/>
              </a:rPr>
              <a:t>?</a:t>
            </a:r>
            <a:r>
              <a:rPr lang="en-US" sz="3400" dirty="0">
                <a:solidFill>
                  <a:srgbClr val="0070C0"/>
                </a:solidFill>
                <a:cs typeface="+mj-cs"/>
              </a:rPr>
              <a:t>  </a:t>
            </a:r>
            <a:endParaRPr lang="en-US" sz="3400" dirty="0">
              <a:cs typeface="+mj-cs"/>
            </a:endParaRPr>
          </a:p>
        </p:txBody>
      </p:sp>
      <p:sp>
        <p:nvSpPr>
          <p:cNvPr id="2" name="TextBox 1">
            <a:extLst>
              <a:ext uri="{FF2B5EF4-FFF2-40B4-BE49-F238E27FC236}">
                <a16:creationId xmlns:a16="http://schemas.microsoft.com/office/drawing/2014/main" id="{15AD64EA-7B59-A641-B1F0-B4CFB07D2361}"/>
              </a:ext>
            </a:extLst>
          </p:cNvPr>
          <p:cNvSpPr txBox="1"/>
          <p:nvPr/>
        </p:nvSpPr>
        <p:spPr>
          <a:xfrm>
            <a:off x="949569" y="4677508"/>
            <a:ext cx="9179169" cy="923330"/>
          </a:xfrm>
          <a:prstGeom prst="rect">
            <a:avLst/>
          </a:prstGeom>
          <a:noFill/>
        </p:spPr>
        <p:txBody>
          <a:bodyPr wrap="square" rtlCol="0">
            <a:spAutoFit/>
          </a:bodyPr>
          <a:lstStyle/>
          <a:p>
            <a:r>
              <a:rPr lang="en-US" dirty="0"/>
              <a:t>What is backbiting? </a:t>
            </a:r>
          </a:p>
          <a:p>
            <a:r>
              <a:rPr lang="en-US" dirty="0"/>
              <a:t>Why do people backbite?     </a:t>
            </a:r>
          </a:p>
          <a:p>
            <a:endParaRPr lang="en-US" dirty="0"/>
          </a:p>
        </p:txBody>
      </p:sp>
      <p:pic>
        <p:nvPicPr>
          <p:cNvPr id="6" name="Picture 5">
            <a:extLst>
              <a:ext uri="{FF2B5EF4-FFF2-40B4-BE49-F238E27FC236}">
                <a16:creationId xmlns:a16="http://schemas.microsoft.com/office/drawing/2014/main" id="{6894A0F3-D099-B640-8F3F-D6293E3426CD}"/>
              </a:ext>
            </a:extLst>
          </p:cNvPr>
          <p:cNvPicPr>
            <a:picLocks noChangeAspect="1"/>
          </p:cNvPicPr>
          <p:nvPr/>
        </p:nvPicPr>
        <p:blipFill>
          <a:blip r:embed="rId3"/>
          <a:stretch>
            <a:fillRect/>
          </a:stretch>
        </p:blipFill>
        <p:spPr>
          <a:xfrm>
            <a:off x="11380250" y="6055319"/>
            <a:ext cx="502556" cy="461250"/>
          </a:xfrm>
          <a:prstGeom prst="rect">
            <a:avLst/>
          </a:prstGeom>
        </p:spPr>
      </p:pic>
    </p:spTree>
    <p:extLst>
      <p:ext uri="{BB962C8B-B14F-4D97-AF65-F5344CB8AC3E}">
        <p14:creationId xmlns:p14="http://schemas.microsoft.com/office/powerpoint/2010/main" val="259139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DF730C-2C6E-7442-BD6E-B2413361D499}"/>
              </a:ext>
            </a:extLst>
          </p:cNvPr>
          <p:cNvSpPr txBox="1">
            <a:spLocks/>
          </p:cNvSpPr>
          <p:nvPr/>
        </p:nvSpPr>
        <p:spPr>
          <a:xfrm>
            <a:off x="0" y="0"/>
            <a:ext cx="12192001" cy="826477"/>
          </a:xfrm>
          <a:prstGeom prst="rect">
            <a:avLst/>
          </a:prstGeom>
          <a:solidFill>
            <a:srgbClr val="0099FF"/>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endParaRPr>
          </a:p>
          <a:p>
            <a:pPr algn="ctr"/>
            <a:endParaRPr lang="en-US" b="1" dirty="0">
              <a:solidFill>
                <a:schemeClr val="bg1"/>
              </a:solidFill>
            </a:endParaRPr>
          </a:p>
          <a:p>
            <a:pPr algn="ctr"/>
            <a:endParaRPr lang="en-US" b="1" dirty="0"/>
          </a:p>
          <a:p>
            <a:pPr algn="ctr"/>
            <a:endParaRPr lang="en-US" b="1" dirty="0">
              <a:solidFill>
                <a:schemeClr val="bg1"/>
              </a:solidFill>
            </a:endParaRPr>
          </a:p>
          <a:p>
            <a:pPr algn="ctr"/>
            <a:r>
              <a:rPr lang="th-TH" sz="17600" b="1" dirty="0">
                <a:solidFill>
                  <a:schemeClr val="bg1"/>
                </a:solidFill>
                <a:cs typeface="+mn-cs"/>
              </a:rPr>
              <a:t>กิจกรรมกลุ่ม</a:t>
            </a:r>
            <a:r>
              <a:rPr lang="en-US" sz="17600" b="1" dirty="0">
                <a:solidFill>
                  <a:schemeClr val="bg1"/>
                </a:solidFill>
                <a:cs typeface="+mn-cs"/>
              </a:rPr>
              <a:t> </a:t>
            </a:r>
            <a:r>
              <a:rPr lang="en-US" sz="17600" b="1" dirty="0">
                <a:solidFill>
                  <a:schemeClr val="bg1"/>
                </a:solidFill>
              </a:rPr>
              <a:t>- </a:t>
            </a:r>
            <a:r>
              <a:rPr lang="en-US" sz="10400" b="1" dirty="0">
                <a:solidFill>
                  <a:schemeClr val="bg1"/>
                </a:solidFill>
              </a:rPr>
              <a:t>Group Activity</a:t>
            </a:r>
          </a:p>
          <a:p>
            <a:pPr algn="ctr"/>
            <a:endParaRPr lang="en-US" b="1" dirty="0">
              <a:solidFill>
                <a:schemeClr val="bg1"/>
              </a:solidFill>
            </a:endParaRPr>
          </a:p>
          <a:p>
            <a:pPr algn="ctr"/>
            <a:endParaRPr lang="en-US" b="1" dirty="0">
              <a:solidFill>
                <a:schemeClr val="bg1"/>
              </a:solidFill>
            </a:endParaRPr>
          </a:p>
        </p:txBody>
      </p:sp>
      <p:sp>
        <p:nvSpPr>
          <p:cNvPr id="7" name="Rectangle 6">
            <a:extLst>
              <a:ext uri="{FF2B5EF4-FFF2-40B4-BE49-F238E27FC236}">
                <a16:creationId xmlns:a16="http://schemas.microsoft.com/office/drawing/2014/main" id="{7397B741-4145-5841-B5A9-A81F9B518AD0}"/>
              </a:ext>
            </a:extLst>
          </p:cNvPr>
          <p:cNvSpPr/>
          <p:nvPr/>
        </p:nvSpPr>
        <p:spPr>
          <a:xfrm>
            <a:off x="826477" y="808890"/>
            <a:ext cx="11043138" cy="6186309"/>
          </a:xfrm>
          <a:prstGeom prst="rect">
            <a:avLst/>
          </a:prstGeom>
        </p:spPr>
        <p:txBody>
          <a:bodyPr wrap="square">
            <a:spAutoFit/>
          </a:bodyPr>
          <a:lstStyle/>
          <a:p>
            <a:r>
              <a:rPr lang="th-TH" sz="3600" b="1" dirty="0">
                <a:cs typeface="+mj-cs"/>
              </a:rPr>
              <a:t>คำแนะนำ</a:t>
            </a:r>
            <a:r>
              <a:rPr lang="en-US" sz="3600" b="1" dirty="0">
                <a:cs typeface="+mj-cs"/>
              </a:rPr>
              <a:t>: </a:t>
            </a:r>
            <a:r>
              <a:rPr lang="th-TH" sz="3600" b="1" dirty="0">
                <a:cs typeface="+mj-cs"/>
              </a:rPr>
              <a:t>อะไรคือความหมายของการ</a:t>
            </a:r>
            <a:r>
              <a:rPr lang="ar-SA" sz="3600" b="1" dirty="0">
                <a:cs typeface="+mj-cs"/>
              </a:rPr>
              <a:t>นินทา</a:t>
            </a:r>
            <a:r>
              <a:rPr lang="en-US" sz="3600" b="1" dirty="0">
                <a:cs typeface="+mj-cs"/>
              </a:rPr>
              <a:t>?</a:t>
            </a:r>
            <a:r>
              <a:rPr lang="en-US" sz="3600" dirty="0">
                <a:cs typeface="+mj-cs"/>
              </a:rPr>
              <a:t>  </a:t>
            </a:r>
            <a:r>
              <a:rPr lang="en-US" sz="2400" dirty="0">
                <a:cs typeface="+mj-cs"/>
              </a:rPr>
              <a:t>What is backbiting?      </a:t>
            </a:r>
          </a:p>
          <a:p>
            <a:r>
              <a:rPr lang="en-US" sz="3600" dirty="0">
                <a:cs typeface="+mj-cs"/>
              </a:rPr>
              <a:t>             </a:t>
            </a:r>
            <a:r>
              <a:rPr lang="th-TH" sz="3600" b="1" dirty="0">
                <a:cs typeface="+mj-cs"/>
              </a:rPr>
              <a:t>ทำไมคนนินทา</a:t>
            </a:r>
            <a:r>
              <a:rPr lang="en-US" sz="3600" b="1" dirty="0">
                <a:cs typeface="+mj-cs"/>
              </a:rPr>
              <a:t>?</a:t>
            </a:r>
            <a:r>
              <a:rPr lang="en-US" sz="3600" dirty="0">
                <a:cs typeface="+mj-cs"/>
              </a:rPr>
              <a:t>  </a:t>
            </a:r>
            <a:r>
              <a:rPr lang="en-US" sz="2400" dirty="0">
                <a:cs typeface="+mj-cs"/>
              </a:rPr>
              <a:t>Why do people backbite?</a:t>
            </a:r>
          </a:p>
          <a:p>
            <a:r>
              <a:rPr lang="en-US" sz="3400" dirty="0">
                <a:cs typeface="+mj-cs"/>
              </a:rPr>
              <a:t>•</a:t>
            </a:r>
            <a:r>
              <a:rPr lang="th-TH" sz="3400" dirty="0">
                <a:cs typeface="+mj-cs"/>
              </a:rPr>
              <a:t>แบ่งออกเป็นกลุ่มสองหรือสาม</a:t>
            </a:r>
            <a:endParaRPr lang="en-US" sz="3400" dirty="0">
              <a:cs typeface="+mj-cs"/>
            </a:endParaRPr>
          </a:p>
          <a:p>
            <a:r>
              <a:rPr lang="en-US" sz="3400" dirty="0">
                <a:cs typeface="+mj-cs"/>
              </a:rPr>
              <a:t>•</a:t>
            </a:r>
            <a:r>
              <a:rPr lang="th-TH" sz="3400" dirty="0">
                <a:cs typeface="+mj-cs"/>
              </a:rPr>
              <a:t>ขอให้แต่ละกลุ่ม</a:t>
            </a:r>
            <a:r>
              <a:rPr lang="en-US" sz="3400" dirty="0">
                <a:cs typeface="+mj-cs"/>
              </a:rPr>
              <a:t>:</a:t>
            </a:r>
          </a:p>
          <a:p>
            <a:r>
              <a:rPr lang="en-US" sz="3400" dirty="0">
                <a:cs typeface="+mj-cs"/>
              </a:rPr>
              <a:t>(1) </a:t>
            </a:r>
            <a:r>
              <a:rPr lang="th-TH" sz="3400" dirty="0">
                <a:cs typeface="+mj-cs"/>
              </a:rPr>
              <a:t>เขียนคำจำกัดความ การนินทาและเขียนบนกระดาษชาร์ตพลิก</a:t>
            </a:r>
            <a:endParaRPr lang="en-US" sz="3400" dirty="0">
              <a:cs typeface="+mj-cs"/>
            </a:endParaRPr>
          </a:p>
          <a:p>
            <a:r>
              <a:rPr lang="en-US" sz="3400" dirty="0">
                <a:cs typeface="+mj-cs"/>
              </a:rPr>
              <a:t>(2) </a:t>
            </a:r>
            <a:r>
              <a:rPr lang="th-TH" sz="3400" dirty="0">
                <a:cs typeface="+mj-cs"/>
              </a:rPr>
              <a:t>ระดมสมองและเขียนว่าทำไมผู้คนจึงถอยกลับ</a:t>
            </a:r>
            <a:r>
              <a:rPr lang="en-US" sz="3400" dirty="0">
                <a:cs typeface="+mj-cs"/>
              </a:rPr>
              <a:t>?</a:t>
            </a:r>
          </a:p>
          <a:p>
            <a:r>
              <a:rPr lang="en-US" sz="3400" dirty="0">
                <a:cs typeface="+mj-cs"/>
              </a:rPr>
              <a:t>•</a:t>
            </a:r>
            <a:r>
              <a:rPr lang="th-TH" sz="3400" dirty="0">
                <a:cs typeface="+mj-cs"/>
              </a:rPr>
              <a:t>เมื่อเสร็จแล้วให้เข้าร่วมกลุ่มอื่นและแบ่งปันคำจำกัดความและรายการของคุณ</a:t>
            </a:r>
            <a:endParaRPr lang="en-US" sz="3400" dirty="0">
              <a:cs typeface="+mj-cs"/>
            </a:endParaRPr>
          </a:p>
          <a:p>
            <a:r>
              <a:rPr lang="en-US" sz="3400" dirty="0">
                <a:cs typeface="+mj-cs"/>
              </a:rPr>
              <a:t>•</a:t>
            </a:r>
            <a:r>
              <a:rPr lang="th-TH" sz="3400" dirty="0">
                <a:cs typeface="+mj-cs"/>
              </a:rPr>
              <a:t>ทำงานร่วมกันเพื่อ:</a:t>
            </a:r>
            <a:endParaRPr lang="en-US" sz="3400" dirty="0">
              <a:cs typeface="+mj-cs"/>
            </a:endParaRPr>
          </a:p>
          <a:p>
            <a:pPr marL="742950" indent="-742950">
              <a:buAutoNum type="arabicParenBoth"/>
            </a:pPr>
            <a:r>
              <a:rPr lang="th-TH" sz="3400" dirty="0">
                <a:cs typeface="+mj-cs"/>
              </a:rPr>
              <a:t>เตรียมคำจำกัดความที่รวมกันแล้วเขียนลงบนกระดาษฟลิปชาร์ต</a:t>
            </a:r>
            <a:endParaRPr lang="en-US" sz="3400" dirty="0">
              <a:cs typeface="+mj-cs"/>
            </a:endParaRPr>
          </a:p>
          <a:p>
            <a:pPr marL="742950" indent="-742950">
              <a:buAutoNum type="arabicParenBoth"/>
            </a:pPr>
            <a:r>
              <a:rPr lang="th-TH" sz="3400" dirty="0">
                <a:cs typeface="+mj-cs"/>
              </a:rPr>
              <a:t>จัดทำรายการเหตุผลรวมที่ทำไมผู้คนจึงถอยกลับ</a:t>
            </a:r>
            <a:r>
              <a:rPr lang="en-US" sz="3400" dirty="0">
                <a:cs typeface="+mj-cs"/>
              </a:rPr>
              <a:t> </a:t>
            </a:r>
          </a:p>
          <a:p>
            <a:r>
              <a:rPr lang="en-US" sz="3400" dirty="0">
                <a:cs typeface="+mj-cs"/>
              </a:rPr>
              <a:t>•</a:t>
            </a:r>
            <a:r>
              <a:rPr lang="ar-SA" sz="3400" dirty="0" err="1">
                <a:cs typeface="+mj-cs"/>
              </a:rPr>
              <a:t>โพสต์ผลลัพธ์และการซักถาม</a:t>
            </a:r>
            <a:endParaRPr lang="en-US" sz="3400" dirty="0">
              <a:cs typeface="+mj-cs"/>
            </a:endParaRPr>
          </a:p>
          <a:p>
            <a:endParaRPr lang="en-US" dirty="0"/>
          </a:p>
        </p:txBody>
      </p:sp>
    </p:spTree>
    <p:extLst>
      <p:ext uri="{BB962C8B-B14F-4D97-AF65-F5344CB8AC3E}">
        <p14:creationId xmlns:p14="http://schemas.microsoft.com/office/powerpoint/2010/main" val="335822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64F-218C-174B-B06A-41345AA46F9D}"/>
              </a:ext>
            </a:extLst>
          </p:cNvPr>
          <p:cNvSpPr>
            <a:spLocks noGrp="1"/>
          </p:cNvSpPr>
          <p:nvPr>
            <p:ph type="title"/>
          </p:nvPr>
        </p:nvSpPr>
        <p:spPr>
          <a:xfrm>
            <a:off x="0" y="-5109"/>
            <a:ext cx="12085862" cy="795798"/>
          </a:xfrm>
          <a:solidFill>
            <a:srgbClr val="0099FF"/>
          </a:solidFill>
        </p:spPr>
        <p:txBody>
          <a:bodyPr>
            <a:normAutofit/>
          </a:bodyPr>
          <a:lstStyle/>
          <a:p>
            <a:pPr algn="ctr"/>
            <a:r>
              <a:rPr lang="th-TH" sz="4800" b="1" dirty="0">
                <a:solidFill>
                  <a:schemeClr val="bg1"/>
                </a:solidFill>
              </a:rPr>
              <a:t>คำจำกัดความของการย้อนกลับคืออะไร?</a:t>
            </a:r>
          </a:p>
        </p:txBody>
      </p:sp>
      <p:sp>
        <p:nvSpPr>
          <p:cNvPr id="3" name="TextBox 2">
            <a:extLst>
              <a:ext uri="{FF2B5EF4-FFF2-40B4-BE49-F238E27FC236}">
                <a16:creationId xmlns:a16="http://schemas.microsoft.com/office/drawing/2014/main" id="{65A3484E-A625-4142-94E7-CA93E2CFEF12}"/>
              </a:ext>
            </a:extLst>
          </p:cNvPr>
          <p:cNvSpPr txBox="1"/>
          <p:nvPr/>
        </p:nvSpPr>
        <p:spPr>
          <a:xfrm>
            <a:off x="2409090" y="1440193"/>
            <a:ext cx="8862647" cy="984885"/>
          </a:xfrm>
          <a:prstGeom prst="rect">
            <a:avLst/>
          </a:prstGeom>
          <a:noFill/>
        </p:spPr>
        <p:txBody>
          <a:bodyPr wrap="square" rtlCol="0">
            <a:spAutoFit/>
          </a:bodyPr>
          <a:lstStyle/>
          <a:p>
            <a:r>
              <a:rPr lang="en-US" sz="2400" dirty="0"/>
              <a:t>Can backbiting be done through </a:t>
            </a:r>
            <a:r>
              <a:rPr lang="en-US" sz="2400" dirty="0">
                <a:solidFill>
                  <a:srgbClr val="FF0000"/>
                </a:solidFill>
              </a:rPr>
              <a:t>a gestures </a:t>
            </a:r>
            <a:r>
              <a:rPr lang="en-US" sz="2400" dirty="0"/>
              <a:t>or body language? How?</a:t>
            </a:r>
          </a:p>
          <a:p>
            <a:r>
              <a:rPr lang="th-TH" sz="3400" b="1" dirty="0">
                <a:solidFill>
                  <a:srgbClr val="0070C0"/>
                </a:solidFill>
              </a:rPr>
              <a:t>การแบ็คกิ้งสามารถทำได้ผ่านท่าทางหรือภาษากายหรือไม่? อย่างไร?</a:t>
            </a:r>
            <a:endParaRPr lang="en-US" sz="3400" b="1" dirty="0">
              <a:solidFill>
                <a:srgbClr val="0070C0"/>
              </a:solidFill>
            </a:endParaRPr>
          </a:p>
        </p:txBody>
      </p:sp>
      <p:sp>
        <p:nvSpPr>
          <p:cNvPr id="7" name="TextBox 6">
            <a:extLst>
              <a:ext uri="{FF2B5EF4-FFF2-40B4-BE49-F238E27FC236}">
                <a16:creationId xmlns:a16="http://schemas.microsoft.com/office/drawing/2014/main" id="{9C0732C8-B952-4142-9B5F-1D9F41470F33}"/>
              </a:ext>
            </a:extLst>
          </p:cNvPr>
          <p:cNvSpPr txBox="1"/>
          <p:nvPr/>
        </p:nvSpPr>
        <p:spPr>
          <a:xfrm>
            <a:off x="5169877" y="3387988"/>
            <a:ext cx="6915985" cy="954107"/>
          </a:xfrm>
          <a:prstGeom prst="rect">
            <a:avLst/>
          </a:prstGeom>
          <a:noFill/>
        </p:spPr>
        <p:txBody>
          <a:bodyPr wrap="square" rtlCol="0">
            <a:spAutoFit/>
          </a:bodyPr>
          <a:lstStyle/>
          <a:p>
            <a:r>
              <a:rPr lang="en-US" sz="2400" dirty="0"/>
              <a:t>Can backbiting be done through </a:t>
            </a:r>
            <a:r>
              <a:rPr lang="en-US" sz="2400" dirty="0">
                <a:solidFill>
                  <a:srgbClr val="FF0000"/>
                </a:solidFill>
              </a:rPr>
              <a:t>texting?</a:t>
            </a:r>
          </a:p>
          <a:p>
            <a:r>
              <a:rPr lang="th-TH" sz="3200" b="1" dirty="0">
                <a:solidFill>
                  <a:srgbClr val="0070C0"/>
                </a:solidFill>
              </a:rPr>
              <a:t>การแบ็คกิ้งสามารถทำได้ผ่านการส่งข้อความหรือไม่?</a:t>
            </a:r>
            <a:r>
              <a:rPr lang="en-US" sz="3200" b="1" dirty="0">
                <a:solidFill>
                  <a:srgbClr val="0070C0"/>
                </a:solidFill>
              </a:rPr>
              <a:t>?</a:t>
            </a:r>
          </a:p>
        </p:txBody>
      </p:sp>
      <p:sp>
        <p:nvSpPr>
          <p:cNvPr id="8" name="TextBox 7">
            <a:extLst>
              <a:ext uri="{FF2B5EF4-FFF2-40B4-BE49-F238E27FC236}">
                <a16:creationId xmlns:a16="http://schemas.microsoft.com/office/drawing/2014/main" id="{3CF13E63-7053-074B-BAB2-8B87086B1373}"/>
              </a:ext>
            </a:extLst>
          </p:cNvPr>
          <p:cNvSpPr txBox="1"/>
          <p:nvPr/>
        </p:nvSpPr>
        <p:spPr>
          <a:xfrm>
            <a:off x="3182812" y="5356185"/>
            <a:ext cx="7005137" cy="984885"/>
          </a:xfrm>
          <a:prstGeom prst="rect">
            <a:avLst/>
          </a:prstGeom>
          <a:noFill/>
        </p:spPr>
        <p:txBody>
          <a:bodyPr wrap="square" rtlCol="0">
            <a:spAutoFit/>
          </a:bodyPr>
          <a:lstStyle/>
          <a:p>
            <a:r>
              <a:rPr lang="en-US" sz="2400" dirty="0"/>
              <a:t>Can backbiting be done </a:t>
            </a:r>
            <a:r>
              <a:rPr lang="en-US" sz="2400" dirty="0">
                <a:solidFill>
                  <a:srgbClr val="FF0000"/>
                </a:solidFill>
              </a:rPr>
              <a:t>on the phone?</a:t>
            </a:r>
          </a:p>
          <a:p>
            <a:r>
              <a:rPr lang="th-TH" sz="3400" b="1" dirty="0">
                <a:solidFill>
                  <a:srgbClr val="0070C0"/>
                </a:solidFill>
              </a:rPr>
              <a:t>สามารถทำการนินทาบนโทรศัพท์ได้หรือไม่?</a:t>
            </a:r>
            <a:r>
              <a:rPr lang="en-US" sz="3400" b="1" dirty="0">
                <a:solidFill>
                  <a:srgbClr val="0070C0"/>
                </a:solidFill>
              </a:rPr>
              <a:t>?</a:t>
            </a:r>
          </a:p>
        </p:txBody>
      </p:sp>
      <p:pic>
        <p:nvPicPr>
          <p:cNvPr id="10" name="Picture 9">
            <a:extLst>
              <a:ext uri="{FF2B5EF4-FFF2-40B4-BE49-F238E27FC236}">
                <a16:creationId xmlns:a16="http://schemas.microsoft.com/office/drawing/2014/main" id="{4E5EBCD9-053A-0748-9832-D6DD59A338E4}"/>
              </a:ext>
            </a:extLst>
          </p:cNvPr>
          <p:cNvPicPr>
            <a:picLocks noChangeAspect="1"/>
          </p:cNvPicPr>
          <p:nvPr/>
        </p:nvPicPr>
        <p:blipFill>
          <a:blip r:embed="rId2"/>
          <a:stretch>
            <a:fillRect/>
          </a:stretch>
        </p:blipFill>
        <p:spPr>
          <a:xfrm>
            <a:off x="403125" y="4993176"/>
            <a:ext cx="2522805" cy="1675732"/>
          </a:xfrm>
          <a:prstGeom prst="rect">
            <a:avLst/>
          </a:prstGeom>
        </p:spPr>
      </p:pic>
      <p:pic>
        <p:nvPicPr>
          <p:cNvPr id="12" name="Picture 11">
            <a:extLst>
              <a:ext uri="{FF2B5EF4-FFF2-40B4-BE49-F238E27FC236}">
                <a16:creationId xmlns:a16="http://schemas.microsoft.com/office/drawing/2014/main" id="{C378FC81-061C-1645-9A84-AE3D5D051D80}"/>
              </a:ext>
            </a:extLst>
          </p:cNvPr>
          <p:cNvPicPr>
            <a:picLocks noChangeAspect="1"/>
          </p:cNvPicPr>
          <p:nvPr/>
        </p:nvPicPr>
        <p:blipFill>
          <a:blip r:embed="rId3"/>
          <a:stretch>
            <a:fillRect/>
          </a:stretch>
        </p:blipFill>
        <p:spPr>
          <a:xfrm>
            <a:off x="403125" y="1264387"/>
            <a:ext cx="1766738" cy="1789486"/>
          </a:xfrm>
          <a:prstGeom prst="rect">
            <a:avLst/>
          </a:prstGeom>
        </p:spPr>
      </p:pic>
      <p:pic>
        <p:nvPicPr>
          <p:cNvPr id="14" name="Picture 13">
            <a:extLst>
              <a:ext uri="{FF2B5EF4-FFF2-40B4-BE49-F238E27FC236}">
                <a16:creationId xmlns:a16="http://schemas.microsoft.com/office/drawing/2014/main" id="{A5ED426C-3124-BF4E-B6FE-9F0941BF2C96}"/>
              </a:ext>
            </a:extLst>
          </p:cNvPr>
          <p:cNvPicPr>
            <a:picLocks noChangeAspect="1"/>
          </p:cNvPicPr>
          <p:nvPr/>
        </p:nvPicPr>
        <p:blipFill>
          <a:blip r:embed="rId4"/>
          <a:stretch>
            <a:fillRect/>
          </a:stretch>
        </p:blipFill>
        <p:spPr>
          <a:xfrm>
            <a:off x="2602519" y="3053873"/>
            <a:ext cx="2284730" cy="1614772"/>
          </a:xfrm>
          <a:prstGeom prst="rect">
            <a:avLst/>
          </a:prstGeom>
        </p:spPr>
      </p:pic>
    </p:spTree>
    <p:extLst>
      <p:ext uri="{BB962C8B-B14F-4D97-AF65-F5344CB8AC3E}">
        <p14:creationId xmlns:p14="http://schemas.microsoft.com/office/powerpoint/2010/main" val="13297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8678-0306-CA4D-A430-2157D1CF2745}"/>
              </a:ext>
            </a:extLst>
          </p:cNvPr>
          <p:cNvSpPr>
            <a:spLocks noGrp="1"/>
          </p:cNvSpPr>
          <p:nvPr>
            <p:ph type="title"/>
          </p:nvPr>
        </p:nvSpPr>
        <p:spPr>
          <a:xfrm>
            <a:off x="0" y="1"/>
            <a:ext cx="12192000" cy="1027905"/>
          </a:xfrm>
          <a:solidFill>
            <a:srgbClr val="0099FF"/>
          </a:solidFill>
        </p:spPr>
        <p:txBody>
          <a:bodyPr>
            <a:noAutofit/>
          </a:bodyPr>
          <a:lstStyle/>
          <a:p>
            <a:pPr algn="ctr"/>
            <a:br>
              <a:rPr lang="en-US" sz="2400" b="1" dirty="0">
                <a:solidFill>
                  <a:schemeClr val="bg1"/>
                </a:solidFill>
              </a:rPr>
            </a:br>
            <a:br>
              <a:rPr lang="en-US" sz="2400" b="1" dirty="0">
                <a:solidFill>
                  <a:schemeClr val="bg1"/>
                </a:solidFill>
              </a:rPr>
            </a:br>
            <a:br>
              <a:rPr lang="en-US" sz="2400" b="1" dirty="0">
                <a:solidFill>
                  <a:schemeClr val="bg1"/>
                </a:solidFill>
              </a:rPr>
            </a:br>
            <a:r>
              <a:rPr lang="en-US" sz="4000" b="1" dirty="0">
                <a:solidFill>
                  <a:schemeClr val="bg1"/>
                </a:solidFill>
              </a:rPr>
              <a:t>Why do people backbite?</a:t>
            </a:r>
            <a:br>
              <a:rPr lang="en-US" sz="4000" b="1" dirty="0">
                <a:solidFill>
                  <a:schemeClr val="bg1"/>
                </a:solidFill>
              </a:rPr>
            </a:br>
            <a:br>
              <a:rPr lang="en-US" sz="4000" b="1" dirty="0">
                <a:solidFill>
                  <a:schemeClr val="bg1"/>
                </a:solidFill>
              </a:rPr>
            </a:br>
            <a:endParaRPr lang="en-US" sz="4000" b="1" dirty="0">
              <a:solidFill>
                <a:schemeClr val="bg1"/>
              </a:solidFill>
            </a:endParaRPr>
          </a:p>
        </p:txBody>
      </p:sp>
      <p:pic>
        <p:nvPicPr>
          <p:cNvPr id="5" name="Content Placeholder 4">
            <a:extLst>
              <a:ext uri="{FF2B5EF4-FFF2-40B4-BE49-F238E27FC236}">
                <a16:creationId xmlns:a16="http://schemas.microsoft.com/office/drawing/2014/main" id="{2BFF0186-8122-7B47-B7A6-248D2F3610A2}"/>
              </a:ext>
            </a:extLst>
          </p:cNvPr>
          <p:cNvPicPr>
            <a:picLocks noGrp="1" noChangeAspect="1"/>
          </p:cNvPicPr>
          <p:nvPr>
            <p:ph idx="1"/>
          </p:nvPr>
        </p:nvPicPr>
        <p:blipFill>
          <a:blip r:embed="rId2"/>
          <a:stretch>
            <a:fillRect/>
          </a:stretch>
        </p:blipFill>
        <p:spPr>
          <a:xfrm>
            <a:off x="7772945" y="1282378"/>
            <a:ext cx="3777623" cy="3349027"/>
          </a:xfrm>
        </p:spPr>
      </p:pic>
      <p:sp>
        <p:nvSpPr>
          <p:cNvPr id="3" name="TextBox 2">
            <a:extLst>
              <a:ext uri="{FF2B5EF4-FFF2-40B4-BE49-F238E27FC236}">
                <a16:creationId xmlns:a16="http://schemas.microsoft.com/office/drawing/2014/main" id="{EEF023DE-4706-D74E-A8DA-45E95E3ACF10}"/>
              </a:ext>
            </a:extLst>
          </p:cNvPr>
          <p:cNvSpPr txBox="1"/>
          <p:nvPr/>
        </p:nvSpPr>
        <p:spPr>
          <a:xfrm>
            <a:off x="495144" y="1027906"/>
            <a:ext cx="8276927" cy="6401753"/>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Why do people backbite?</a:t>
            </a: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Pleasure, compulsive habit, hobby</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Think that it is a way to make more friends</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Jealousy</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Revenge for a perceived wrong</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Low self-esteem or self-worth</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Wants to feel superior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Inability to forgive and forget</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Unable to communicate directly</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Lack of inner courage or discipline</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Resentment of management or other people for not handing problems for them</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Feeling unappreciated, underutilized or unrecognized</a:t>
            </a:r>
          </a:p>
          <a:p>
            <a:pPr marL="342900" lvl="0" indent="-342900">
              <a:buFont typeface="Arial" panose="020B0604020202020204" pitchFamily="34" charset="0"/>
              <a:buChar char="•"/>
            </a:pPr>
            <a:r>
              <a:rPr lang="en-US" sz="2400" i="1" dirty="0">
                <a:solidFill>
                  <a:srgbClr val="FF0000"/>
                </a:solidFill>
                <a:latin typeface="Times New Roman" panose="02020603050405020304" pitchFamily="18" charset="0"/>
                <a:cs typeface="Times New Roman" panose="02020603050405020304" pitchFamily="18" charset="0"/>
              </a:rPr>
              <a:t>Preoccupation with judging others and fault finding</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897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EAF1-2A81-4B43-95B8-42E3D9992E00}"/>
              </a:ext>
            </a:extLst>
          </p:cNvPr>
          <p:cNvSpPr>
            <a:spLocks noGrp="1"/>
          </p:cNvSpPr>
          <p:nvPr>
            <p:ph type="title"/>
          </p:nvPr>
        </p:nvSpPr>
        <p:spPr>
          <a:xfrm>
            <a:off x="0" y="14191"/>
            <a:ext cx="12192000" cy="891384"/>
          </a:xfrm>
          <a:solidFill>
            <a:srgbClr val="0099FF"/>
          </a:solidFill>
        </p:spPr>
        <p:txBody>
          <a:bodyPr>
            <a:normAutofit fontScale="90000"/>
          </a:bodyPr>
          <a:lstStyle/>
          <a:p>
            <a:pPr algn="ctr"/>
            <a:r>
              <a:rPr lang="en-US" sz="4900" b="1" dirty="0">
                <a:solidFill>
                  <a:schemeClr val="bg1"/>
                </a:solidFill>
              </a:rPr>
              <a:t>ทำไมคนนินทา</a:t>
            </a:r>
            <a:r>
              <a:rPr lang="en-US" sz="3900" b="1" dirty="0">
                <a:solidFill>
                  <a:schemeClr val="bg1"/>
                </a:solidFill>
              </a:rPr>
              <a:t>?</a:t>
            </a:r>
            <a:r>
              <a:rPr lang="en-US" sz="5000" b="1" dirty="0">
                <a:solidFill>
                  <a:schemeClr val="bg1"/>
                </a:solidFill>
              </a:rPr>
              <a:t> </a:t>
            </a:r>
            <a:r>
              <a:rPr lang="en-US" sz="6700" b="1" dirty="0">
                <a:solidFill>
                  <a:schemeClr val="bg1"/>
                </a:solidFill>
              </a:rPr>
              <a:t>- </a:t>
            </a:r>
            <a:r>
              <a:rPr lang="en-US" sz="2900" b="1" dirty="0">
                <a:solidFill>
                  <a:schemeClr val="bg1"/>
                </a:solidFill>
              </a:rPr>
              <a:t>Why do people backbite?</a:t>
            </a:r>
          </a:p>
        </p:txBody>
      </p:sp>
      <p:pic>
        <p:nvPicPr>
          <p:cNvPr id="4" name="Content Placeholder 4">
            <a:extLst>
              <a:ext uri="{FF2B5EF4-FFF2-40B4-BE49-F238E27FC236}">
                <a16:creationId xmlns:a16="http://schemas.microsoft.com/office/drawing/2014/main" id="{A0C03ECF-730C-AF46-827E-DA86EAA85396}"/>
              </a:ext>
            </a:extLst>
          </p:cNvPr>
          <p:cNvPicPr>
            <a:picLocks noGrp="1" noChangeAspect="1"/>
          </p:cNvPicPr>
          <p:nvPr>
            <p:ph idx="1"/>
          </p:nvPr>
        </p:nvPicPr>
        <p:blipFill>
          <a:blip r:embed="rId2"/>
          <a:stretch>
            <a:fillRect/>
          </a:stretch>
        </p:blipFill>
        <p:spPr>
          <a:xfrm>
            <a:off x="7149960" y="1099009"/>
            <a:ext cx="4254224" cy="3771555"/>
          </a:xfrm>
        </p:spPr>
      </p:pic>
      <p:sp>
        <p:nvSpPr>
          <p:cNvPr id="5" name="TextBox 4">
            <a:extLst>
              <a:ext uri="{FF2B5EF4-FFF2-40B4-BE49-F238E27FC236}">
                <a16:creationId xmlns:a16="http://schemas.microsoft.com/office/drawing/2014/main" id="{7C3E0CAF-FA91-664D-8BF3-DB5F02CBB3E6}"/>
              </a:ext>
            </a:extLst>
          </p:cNvPr>
          <p:cNvSpPr txBox="1"/>
          <p:nvPr/>
        </p:nvSpPr>
        <p:spPr>
          <a:xfrm>
            <a:off x="467497" y="878082"/>
            <a:ext cx="7672754" cy="6555641"/>
          </a:xfrm>
          <a:prstGeom prst="rect">
            <a:avLst/>
          </a:prstGeom>
          <a:noFill/>
        </p:spPr>
        <p:txBody>
          <a:bodyPr wrap="square" rtlCol="0">
            <a:spAutoFit/>
          </a:bodyPr>
          <a:lstStyle/>
          <a:p>
            <a:r>
              <a:rPr lang="en-US" sz="3000" dirty="0"/>
              <a:t>•ความสุข, นิสัยการบังคับ, งานอดิเรก</a:t>
            </a:r>
          </a:p>
          <a:p>
            <a:r>
              <a:rPr lang="en-US" sz="3000" dirty="0"/>
              <a:t>•คิดว่ามันเป็นวิธีการหาเพื่อนเพิ่มขึ้น</a:t>
            </a:r>
          </a:p>
          <a:p>
            <a:r>
              <a:rPr lang="en-US" sz="3000" dirty="0"/>
              <a:t>•ความหึงหวง</a:t>
            </a:r>
          </a:p>
          <a:p>
            <a:r>
              <a:rPr lang="en-US" sz="3000" dirty="0"/>
              <a:t>•การแก้แค้นสำหรับการรับรู้ผิด</a:t>
            </a:r>
          </a:p>
          <a:p>
            <a:r>
              <a:rPr lang="en-US" sz="3000" dirty="0"/>
              <a:t>•ความนับถือตนเองต่ำหรือคุณค่าในตนเอง</a:t>
            </a:r>
          </a:p>
          <a:p>
            <a:r>
              <a:rPr lang="en-US" sz="3000" dirty="0"/>
              <a:t>•ต้องการความรู้สึกที่เหนือกว่า</a:t>
            </a:r>
          </a:p>
          <a:p>
            <a:r>
              <a:rPr lang="en-US" sz="3000" dirty="0"/>
              <a:t>•ไม่สามารถให้อภัยและลืม</a:t>
            </a:r>
          </a:p>
          <a:p>
            <a:r>
              <a:rPr lang="en-US" sz="3000" dirty="0"/>
              <a:t>•ไม่สามารถสื่อสารโดยตรง</a:t>
            </a:r>
          </a:p>
          <a:p>
            <a:r>
              <a:rPr lang="en-US" sz="3000" dirty="0"/>
              <a:t>•ขาดความกล้าหาญหรือมีระเบียบวินัย</a:t>
            </a:r>
          </a:p>
          <a:p>
            <a:r>
              <a:rPr lang="en-US" sz="3000" dirty="0"/>
              <a:t>•ความไม่พอใจของผู้บริหารหรือบุคคลอื่นที่ไม่ส่งปัญหาให้กับพวกเขา</a:t>
            </a:r>
          </a:p>
          <a:p>
            <a:r>
              <a:rPr lang="en-US" sz="3000" dirty="0"/>
              <a:t>•รู้สึกว่าไม่ได้รับค่าตอบแทนต่ำกว่ามาตรฐานหรือไม่รู้จัก</a:t>
            </a:r>
          </a:p>
          <a:p>
            <a:r>
              <a:rPr lang="en-US" sz="3000" dirty="0"/>
              <a:t>•ความลุ่มหลงกับการตัดสินผู้อื่นและการค้นหาความผิด</a:t>
            </a:r>
          </a:p>
          <a:p>
            <a:r>
              <a:rPr lang="en-US" sz="2800" dirty="0"/>
              <a:t> </a:t>
            </a:r>
          </a:p>
          <a:p>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1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50D8-27CB-DB4C-8E1B-1F70A099CDA2}"/>
              </a:ext>
            </a:extLst>
          </p:cNvPr>
          <p:cNvSpPr>
            <a:spLocks noGrp="1"/>
          </p:cNvSpPr>
          <p:nvPr>
            <p:ph type="title"/>
          </p:nvPr>
        </p:nvSpPr>
        <p:spPr>
          <a:xfrm>
            <a:off x="1" y="26391"/>
            <a:ext cx="12192000" cy="1380782"/>
          </a:xfrm>
          <a:solidFill>
            <a:srgbClr val="0099FF"/>
          </a:solidFill>
        </p:spPr>
        <p:txBody>
          <a:bodyPr>
            <a:normAutofit fontScale="90000"/>
          </a:bodyPr>
          <a:lstStyle/>
          <a:p>
            <a:pPr algn="ctr"/>
            <a:br>
              <a:rPr lang="en-US" sz="4900" b="1" dirty="0">
                <a:solidFill>
                  <a:schemeClr val="bg1"/>
                </a:solidFill>
              </a:rPr>
            </a:br>
            <a:r>
              <a:rPr lang="th-TH" sz="4900" b="1" dirty="0">
                <a:solidFill>
                  <a:schemeClr val="bg1"/>
                </a:solidFill>
              </a:rPr>
              <a:t>มีวิธีใดบ้างที่ผู้คนจะตัดสินกัน?</a:t>
            </a:r>
            <a:br>
              <a:rPr lang="en-US" sz="4900" b="1" dirty="0">
                <a:solidFill>
                  <a:schemeClr val="bg1"/>
                </a:solidFill>
              </a:rPr>
            </a:br>
            <a:r>
              <a:rPr lang="en-US" sz="2600" b="1" dirty="0">
                <a:solidFill>
                  <a:schemeClr val="bg1"/>
                </a:solidFill>
              </a:rPr>
              <a:t>What are some ways people judge each other?</a:t>
            </a:r>
            <a:br>
              <a:rPr lang="en-US" sz="2600"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E57110F-DA97-A748-B660-CBF421A5AF6E}"/>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Looks. </a:t>
            </a:r>
            <a:r>
              <a:rPr lang="th-TH" sz="4400" dirty="0">
                <a:solidFill>
                  <a:srgbClr val="0099FF"/>
                </a:solidFill>
                <a:latin typeface="Times New Roman" panose="02020603050405020304" pitchFamily="18" charset="0"/>
                <a:cs typeface="Times New Roman" panose="02020603050405020304" pitchFamily="18" charset="0"/>
              </a:rPr>
              <a:t>การดูจากภายนอก</a:t>
            </a:r>
            <a:endParaRPr lang="en-US" sz="44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Wealth </a:t>
            </a:r>
            <a:r>
              <a:rPr lang="th-TH" sz="4000" dirty="0">
                <a:solidFill>
                  <a:srgbClr val="0099FF"/>
                </a:solidFill>
                <a:latin typeface="Times New Roman" panose="02020603050405020304" pitchFamily="18" charset="0"/>
                <a:cs typeface="Times New Roman" panose="02020603050405020304" pitchFamily="18" charset="0"/>
              </a:rPr>
              <a:t>ความมั่งคั่ง</a:t>
            </a:r>
            <a:endParaRPr lang="en-US" sz="40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Education </a:t>
            </a:r>
            <a:r>
              <a:rPr lang="th-TH" sz="4000" dirty="0">
                <a:solidFill>
                  <a:srgbClr val="0099FF"/>
                </a:solidFill>
                <a:latin typeface="Times New Roman" panose="02020603050405020304" pitchFamily="18" charset="0"/>
                <a:cs typeface="Times New Roman" panose="02020603050405020304" pitchFamily="18" charset="0"/>
              </a:rPr>
              <a:t>การศึกษา</a:t>
            </a:r>
            <a:endParaRPr lang="en-US" sz="40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Personality </a:t>
            </a:r>
            <a:r>
              <a:rPr lang="th-TH" sz="4000" dirty="0">
                <a:solidFill>
                  <a:srgbClr val="0099FF"/>
                </a:solidFill>
              </a:rPr>
              <a:t>บุคลิกภาพ</a:t>
            </a:r>
            <a:endParaRPr lang="en-US" sz="40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Culture </a:t>
            </a:r>
            <a:r>
              <a:rPr lang="th-TH" sz="4000" dirty="0">
                <a:solidFill>
                  <a:srgbClr val="0099FF"/>
                </a:solidFill>
                <a:latin typeface="Times New Roman" panose="02020603050405020304" pitchFamily="18" charset="0"/>
                <a:cs typeface="Times New Roman" panose="02020603050405020304" pitchFamily="18" charset="0"/>
              </a:rPr>
              <a:t>วัฒนธรรม</a:t>
            </a:r>
            <a:endParaRPr lang="en-US" sz="40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Family background </a:t>
            </a:r>
            <a:r>
              <a:rPr lang="th-TH" sz="4000" dirty="0">
                <a:solidFill>
                  <a:srgbClr val="0099FF"/>
                </a:solidFill>
                <a:latin typeface="Times New Roman" panose="02020603050405020304" pitchFamily="18" charset="0"/>
                <a:cs typeface="Times New Roman" panose="02020603050405020304" pitchFamily="18" charset="0"/>
              </a:rPr>
              <a:t>พื้นฐานครอบครัว</a:t>
            </a:r>
            <a:endParaRPr lang="en-US" sz="4000" dirty="0">
              <a:solidFill>
                <a:srgbClr val="0099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Abilities </a:t>
            </a:r>
            <a:r>
              <a:rPr lang="th-TH" sz="4000" dirty="0">
                <a:solidFill>
                  <a:srgbClr val="0099FF"/>
                </a:solidFill>
                <a:latin typeface="Times New Roman" panose="02020603050405020304" pitchFamily="18" charset="0"/>
                <a:cs typeface="Times New Roman" panose="02020603050405020304" pitchFamily="18" charset="0"/>
              </a:rPr>
              <a:t>ความสามารถ</a:t>
            </a:r>
            <a:endParaRPr lang="en-US" sz="4000" dirty="0">
              <a:solidFill>
                <a:srgbClr val="0099FF"/>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8D899E6-B2C8-6E45-AAC9-7FAE3A752C8F}"/>
              </a:ext>
            </a:extLst>
          </p:cNvPr>
          <p:cNvPicPr>
            <a:picLocks noChangeAspect="1"/>
          </p:cNvPicPr>
          <p:nvPr/>
        </p:nvPicPr>
        <p:blipFill>
          <a:blip r:embed="rId2"/>
          <a:stretch>
            <a:fillRect/>
          </a:stretch>
        </p:blipFill>
        <p:spPr>
          <a:xfrm>
            <a:off x="6752304" y="1575467"/>
            <a:ext cx="4601496" cy="4601496"/>
          </a:xfrm>
          <a:prstGeom prst="rect">
            <a:avLst/>
          </a:prstGeom>
        </p:spPr>
      </p:pic>
      <p:pic>
        <p:nvPicPr>
          <p:cNvPr id="6" name="Picture 5">
            <a:extLst>
              <a:ext uri="{FF2B5EF4-FFF2-40B4-BE49-F238E27FC236}">
                <a16:creationId xmlns:a16="http://schemas.microsoft.com/office/drawing/2014/main" id="{B7F3F8DE-2178-0A4D-8311-1EAE197C04AE}"/>
              </a:ext>
            </a:extLst>
          </p:cNvPr>
          <p:cNvPicPr>
            <a:picLocks noChangeAspect="1"/>
          </p:cNvPicPr>
          <p:nvPr/>
        </p:nvPicPr>
        <p:blipFill>
          <a:blip r:embed="rId3"/>
          <a:stretch>
            <a:fillRect/>
          </a:stretch>
        </p:blipFill>
        <p:spPr>
          <a:xfrm>
            <a:off x="8824488" y="1825625"/>
            <a:ext cx="2056872" cy="3432175"/>
          </a:xfrm>
          <a:prstGeom prst="rect">
            <a:avLst/>
          </a:prstGeom>
        </p:spPr>
      </p:pic>
      <p:pic>
        <p:nvPicPr>
          <p:cNvPr id="8" name="Picture 7">
            <a:extLst>
              <a:ext uri="{FF2B5EF4-FFF2-40B4-BE49-F238E27FC236}">
                <a16:creationId xmlns:a16="http://schemas.microsoft.com/office/drawing/2014/main" id="{EC5AF217-9607-A044-8A47-039CE0899AD1}"/>
              </a:ext>
            </a:extLst>
          </p:cNvPr>
          <p:cNvPicPr>
            <a:picLocks noChangeAspect="1"/>
          </p:cNvPicPr>
          <p:nvPr/>
        </p:nvPicPr>
        <p:blipFill rotWithShape="1">
          <a:blip r:embed="rId4"/>
          <a:srcRect l="33945" t="4507" r="20885" b="3571"/>
          <a:stretch/>
        </p:blipFill>
        <p:spPr>
          <a:xfrm>
            <a:off x="8561886" y="1754757"/>
            <a:ext cx="2582076" cy="3503043"/>
          </a:xfrm>
          <a:prstGeom prst="rect">
            <a:avLst/>
          </a:prstGeom>
        </p:spPr>
      </p:pic>
    </p:spTree>
    <p:extLst>
      <p:ext uri="{BB962C8B-B14F-4D97-AF65-F5344CB8AC3E}">
        <p14:creationId xmlns:p14="http://schemas.microsoft.com/office/powerpoint/2010/main" val="33458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4B30064-3C9D-ED40-8EDA-9B3DF4CBCF64}"/>
              </a:ext>
            </a:extLst>
          </p:cNvPr>
          <p:cNvPicPr>
            <a:picLocks noChangeAspect="1"/>
          </p:cNvPicPr>
          <p:nvPr/>
        </p:nvPicPr>
        <p:blipFill>
          <a:blip r:embed="rId2">
            <a:extLst>
              <a:ext uri="{BEBA8EAE-BF5A-486C-A8C5-ECC9F3942E4B}">
                <a14:imgProps xmlns:a14="http://schemas.microsoft.com/office/drawing/2010/main">
                  <a14:imgLayer>
                    <a14:imgEffect>
                      <a14:sharpenSoften amount="54000"/>
                    </a14:imgEffect>
                    <a14:imgEffect>
                      <a14:saturation sat="236000"/>
                    </a14:imgEffect>
                    <a14:imgEffect>
                      <a14:brightnessContrast bright="40000" contrast="14000"/>
                    </a14:imgEffect>
                  </a14:imgLayer>
                </a14:imgProps>
              </a:ext>
            </a:extLst>
          </a:blip>
          <a:stretch>
            <a:fillRect/>
          </a:stretch>
        </p:blipFill>
        <p:spPr>
          <a:xfrm>
            <a:off x="10115550" y="2191883"/>
            <a:ext cx="1603696" cy="1066040"/>
          </a:xfrm>
          <a:prstGeom prst="rect">
            <a:avLst/>
          </a:prstGeom>
        </p:spPr>
      </p:pic>
      <p:sp>
        <p:nvSpPr>
          <p:cNvPr id="2" name="Rectangle 1">
            <a:extLst>
              <a:ext uri="{FF2B5EF4-FFF2-40B4-BE49-F238E27FC236}">
                <a16:creationId xmlns:a16="http://schemas.microsoft.com/office/drawing/2014/main" id="{CA1BD6CC-1196-3F4B-9DAC-868FBB290AE7}"/>
              </a:ext>
            </a:extLst>
          </p:cNvPr>
          <p:cNvSpPr/>
          <p:nvPr/>
        </p:nvSpPr>
        <p:spPr>
          <a:xfrm>
            <a:off x="584350" y="486095"/>
            <a:ext cx="8932985" cy="3416320"/>
          </a:xfrm>
          <a:prstGeom prst="rect">
            <a:avLst/>
          </a:prstGeom>
        </p:spPr>
        <p:txBody>
          <a:bodyPr wrap="square">
            <a:spAutoFit/>
          </a:bodyPr>
          <a:lstStyle/>
          <a:p>
            <a:r>
              <a:rPr lang="ar-SA" sz="3600" dirty="0">
                <a:solidFill>
                  <a:srgbClr val="0070C0"/>
                </a:solidFill>
                <a:latin typeface="Cordia New" panose="020B0304020202020204" pitchFamily="34" charset="-34"/>
                <a:cs typeface="Angsana New" panose="02020603050405020304" pitchFamily="18" charset="-34"/>
              </a:rPr>
              <a:t>ถ้าคนใดคนหนึ่งพูดถึงความไม่ดีของคนที่มิได้อยู่</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ณ</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ที่นั้น</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ผลที่จะเกิดขึ้นอย่างชัดเจนมีประการเดียวเท่านั้น</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คือ</a:t>
            </a:r>
            <a:r>
              <a:rPr lang="ar-SA" sz="3600" dirty="0">
                <a:solidFill>
                  <a:srgbClr val="0070C0"/>
                </a:solidFill>
                <a:latin typeface="Cordia New" panose="020B0304020202020204" pitchFamily="34" charset="-34"/>
                <a:cs typeface="Times New Roman" panose="02020603050405020304" pitchFamily="18" charset="0"/>
              </a:rPr>
              <a:t> </a:t>
            </a:r>
            <a:r>
              <a:rPr lang="en-US" sz="3600" dirty="0">
                <a:solidFill>
                  <a:srgbClr val="0070C0"/>
                </a:solidFill>
                <a:latin typeface="Cordia New" panose="020B0304020202020204" pitchFamily="34" charset="-34"/>
                <a:cs typeface="Cordia New" panose="020B0304020202020204" pitchFamily="34" charset="-34"/>
              </a:rPr>
              <a:t>: </a:t>
            </a:r>
            <a:r>
              <a:rPr lang="ar-SA" sz="3600" dirty="0" err="1">
                <a:solidFill>
                  <a:srgbClr val="0070C0"/>
                </a:solidFill>
                <a:latin typeface="Cordia New" panose="020B0304020202020204" pitchFamily="34" charset="-34"/>
                <a:cs typeface="Angsana New" panose="02020603050405020304" pitchFamily="18" charset="-34"/>
              </a:rPr>
              <a:t>ความกระตือรือร้นของเพื่อนๆ</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ที่ได้ฟังจะถดถอยลงและมีแนวโน้มที่จะทำให้ผู้ที่ได้ยินเกิดความเฉยเมย</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เพราะการนินทาลับหลังทำให้เกิดความแตกแยก</a:t>
            </a:r>
            <a:r>
              <a:rPr lang="ar-SA" sz="3600" dirty="0">
                <a:solidFill>
                  <a:srgbClr val="0070C0"/>
                </a:solidFill>
                <a:latin typeface="Cordia New" panose="020B0304020202020204" pitchFamily="34" charset="-34"/>
                <a:cs typeface="Times New Roman" panose="02020603050405020304" pitchFamily="18" charset="0"/>
              </a:rPr>
              <a:t> </a:t>
            </a:r>
            <a:r>
              <a:rPr lang="ar-SA" sz="3600" dirty="0">
                <a:solidFill>
                  <a:srgbClr val="0070C0"/>
                </a:solidFill>
                <a:latin typeface="Cordia New" panose="020B0304020202020204" pitchFamily="34" charset="-34"/>
                <a:cs typeface="Angsana New" panose="02020603050405020304" pitchFamily="18" charset="-34"/>
              </a:rPr>
              <a:t>เป็นเหตุผลักดันให้หมู่เพื่อนๆ</a:t>
            </a:r>
            <a:r>
              <a:rPr lang="ar-SA" sz="3600" dirty="0">
                <a:solidFill>
                  <a:srgbClr val="0070C0"/>
                </a:solidFill>
                <a:latin typeface="Cordia New" panose="020B0304020202020204" pitchFamily="34" charset="-34"/>
                <a:cs typeface="Times New Roman" panose="02020603050405020304" pitchFamily="18" charset="0"/>
              </a:rPr>
              <a:t> </a:t>
            </a:r>
            <a:r>
              <a:rPr lang="ar-SA" sz="3600" dirty="0" err="1">
                <a:solidFill>
                  <a:srgbClr val="0070C0"/>
                </a:solidFill>
                <a:latin typeface="Cordia New" panose="020B0304020202020204" pitchFamily="34" charset="-34"/>
                <a:cs typeface="Angsana New" panose="02020603050405020304" pitchFamily="18" charset="-34"/>
              </a:rPr>
              <a:t>ที่ได้ยินได้ฟังถอยออกห่าง</a:t>
            </a:r>
            <a:r>
              <a:rPr lang="en-US" sz="3600" dirty="0">
                <a:solidFill>
                  <a:srgbClr val="0070C0"/>
                </a:solidFill>
                <a:latin typeface="Cordia New" panose="020B0304020202020204" pitchFamily="34" charset="-34"/>
                <a:cs typeface="Cordia New" panose="020B0304020202020204" pitchFamily="34" charset="-34"/>
              </a:rPr>
              <a:t>.</a:t>
            </a:r>
            <a:endParaRPr lang="en-US" sz="3600" dirty="0">
              <a:latin typeface="Cordia New" panose="020B0304020202020204" pitchFamily="34" charset="-34"/>
              <a:cs typeface="Cordia New" panose="020B0304020202020204" pitchFamily="34" charset="-34"/>
            </a:endParaRPr>
          </a:p>
          <a:p>
            <a:r>
              <a:rPr lang="en-US" sz="3600" dirty="0">
                <a:solidFill>
                  <a:srgbClr val="0070C0"/>
                </a:solidFill>
                <a:latin typeface="Cordia New" panose="020B0304020202020204" pitchFamily="34" charset="-34"/>
                <a:ea typeface="Calibri" panose="020F0502020204030204" pitchFamily="34" charset="0"/>
                <a:cs typeface="Cordia New" panose="020B0304020202020204" pitchFamily="34" charset="-34"/>
              </a:rPr>
              <a:t>          - </a:t>
            </a:r>
            <a:r>
              <a:rPr lang="ar-SA" sz="3600" dirty="0">
                <a:solidFill>
                  <a:srgbClr val="0070C0"/>
                </a:solidFill>
                <a:latin typeface="Cordia New" panose="020B0304020202020204" pitchFamily="34" charset="-34"/>
                <a:ea typeface="Calibri" panose="020F0502020204030204" pitchFamily="34" charset="0"/>
                <a:cs typeface="Angsana New" panose="02020603050405020304" pitchFamily="18" charset="-34"/>
              </a:rPr>
              <a:t>พระอับดุลบาฮา</a:t>
            </a:r>
            <a:r>
              <a:rPr lang="ar-SA" sz="3600" dirty="0">
                <a:solidFill>
                  <a:srgbClr val="0070C0"/>
                </a:solidFill>
                <a:latin typeface="Cordia New" panose="020B0304020202020204" pitchFamily="34" charset="-34"/>
                <a:ea typeface="Calibri" panose="020F0502020204030204" pitchFamily="34" charset="0"/>
                <a:cs typeface="Times New Roman" panose="02020603050405020304" pitchFamily="18" charset="0"/>
              </a:rPr>
              <a:t> </a:t>
            </a:r>
            <a:endParaRPr lang="en-US" sz="3600" dirty="0">
              <a:latin typeface="Cordia New" panose="020B0304020202020204" pitchFamily="34" charset="-34"/>
              <a:cs typeface="Cordia New" panose="020B0304020202020204" pitchFamily="34" charset="-34"/>
            </a:endParaRPr>
          </a:p>
        </p:txBody>
      </p:sp>
      <p:pic>
        <p:nvPicPr>
          <p:cNvPr id="11" name="Picture 10">
            <a:extLst>
              <a:ext uri="{FF2B5EF4-FFF2-40B4-BE49-F238E27FC236}">
                <a16:creationId xmlns:a16="http://schemas.microsoft.com/office/drawing/2014/main" id="{CC6AC402-2257-8E49-BF70-DACB8B385AE8}"/>
              </a:ext>
            </a:extLst>
          </p:cNvPr>
          <p:cNvPicPr>
            <a:picLocks noChangeAspect="1"/>
          </p:cNvPicPr>
          <p:nvPr/>
        </p:nvPicPr>
        <p:blipFill rotWithShape="1">
          <a:blip r:embed="rId3"/>
          <a:srcRect l="21390" r="12650"/>
          <a:stretch/>
        </p:blipFill>
        <p:spPr>
          <a:xfrm>
            <a:off x="9911658" y="214629"/>
            <a:ext cx="1950032" cy="1655573"/>
          </a:xfrm>
          <a:prstGeom prst="rect">
            <a:avLst/>
          </a:prstGeom>
        </p:spPr>
      </p:pic>
      <p:sp>
        <p:nvSpPr>
          <p:cNvPr id="7" name="Content Placeholder 5">
            <a:extLst>
              <a:ext uri="{FF2B5EF4-FFF2-40B4-BE49-F238E27FC236}">
                <a16:creationId xmlns:a16="http://schemas.microsoft.com/office/drawing/2014/main" id="{E2509E67-F2E5-3244-9C45-7FB98A89D196}"/>
              </a:ext>
            </a:extLst>
          </p:cNvPr>
          <p:cNvSpPr>
            <a:spLocks noGrp="1"/>
          </p:cNvSpPr>
          <p:nvPr>
            <p:ph idx="1"/>
          </p:nvPr>
        </p:nvSpPr>
        <p:spPr>
          <a:xfrm>
            <a:off x="601935" y="3968333"/>
            <a:ext cx="10515600" cy="2368472"/>
          </a:xfrm>
        </p:spPr>
        <p:txBody>
          <a:bodyPr>
            <a:noAutofit/>
          </a:bodyPr>
          <a:lstStyle/>
          <a:p>
            <a:pPr marL="0" indent="0">
              <a:buNone/>
              <a:tabLst>
                <a:tab pos="609600" algn="l"/>
              </a:tabLst>
            </a:pPr>
            <a:endParaRPr lang="en-US" dirty="0">
              <a:latin typeface="Times New Roman" panose="02020603050405020304" pitchFamily="18" charset="0"/>
              <a:cs typeface="Times New Roman" panose="02020603050405020304" pitchFamily="18" charset="0"/>
            </a:endParaRPr>
          </a:p>
          <a:p>
            <a:pPr marL="0" indent="0">
              <a:buNone/>
              <a:tabLst>
                <a:tab pos="609600" algn="l"/>
              </a:tabLst>
            </a:pPr>
            <a:r>
              <a:rPr lang="en-US" sz="2400" dirty="0">
                <a:latin typeface="Times New Roman" panose="02020603050405020304" pitchFamily="18" charset="0"/>
                <a:cs typeface="Times New Roman" panose="02020603050405020304" pitchFamily="18" charset="0"/>
              </a:rPr>
              <a:t>"… If any soul speak ill of an absent one, the only result will clearly be this:  he will </a:t>
            </a:r>
            <a:r>
              <a:rPr lang="en-US" sz="2400" b="1" dirty="0">
                <a:latin typeface="Times New Roman" panose="02020603050405020304" pitchFamily="18" charset="0"/>
                <a:cs typeface="Times New Roman" panose="02020603050405020304" pitchFamily="18" charset="0"/>
              </a:rPr>
              <a:t>dampen the zeal of the friends </a:t>
            </a:r>
            <a:r>
              <a:rPr lang="en-US" sz="2400" dirty="0">
                <a:latin typeface="Times New Roman" panose="02020603050405020304" pitchFamily="18" charset="0"/>
                <a:cs typeface="Times New Roman" panose="02020603050405020304" pitchFamily="18" charset="0"/>
              </a:rPr>
              <a:t>and tend to </a:t>
            </a:r>
            <a:r>
              <a:rPr lang="en-US" sz="2400" b="1" dirty="0">
                <a:latin typeface="Times New Roman" panose="02020603050405020304" pitchFamily="18" charset="0"/>
                <a:cs typeface="Times New Roman" panose="02020603050405020304" pitchFamily="18" charset="0"/>
              </a:rPr>
              <a:t>make them indifferent</a:t>
            </a:r>
            <a:r>
              <a:rPr lang="en-US" sz="2400" dirty="0">
                <a:latin typeface="Times New Roman" panose="02020603050405020304" pitchFamily="18" charset="0"/>
                <a:cs typeface="Times New Roman" panose="02020603050405020304" pitchFamily="18" charset="0"/>
              </a:rPr>
              <a:t>. For </a:t>
            </a:r>
            <a:r>
              <a:rPr lang="en-US" sz="2400" b="1" dirty="0">
                <a:solidFill>
                  <a:srgbClr val="FF0000"/>
                </a:solidFill>
                <a:latin typeface="Times New Roman" panose="02020603050405020304" pitchFamily="18" charset="0"/>
                <a:cs typeface="Times New Roman" panose="02020603050405020304" pitchFamily="18" charset="0"/>
              </a:rPr>
              <a:t>backbiting is divisive</a:t>
            </a:r>
            <a:r>
              <a:rPr lang="en-US" sz="2400" dirty="0">
                <a:latin typeface="Times New Roman" panose="02020603050405020304" pitchFamily="18" charset="0"/>
                <a:cs typeface="Times New Roman" panose="02020603050405020304" pitchFamily="18" charset="0"/>
              </a:rPr>
              <a:t>,  it is the </a:t>
            </a:r>
            <a:r>
              <a:rPr lang="en-US" sz="2400" b="1" dirty="0">
                <a:solidFill>
                  <a:srgbClr val="FF0000"/>
                </a:solidFill>
                <a:latin typeface="Times New Roman" panose="02020603050405020304" pitchFamily="18" charset="0"/>
                <a:cs typeface="Times New Roman" panose="02020603050405020304" pitchFamily="18" charset="0"/>
              </a:rPr>
              <a:t>leading cause among the friends of a disposition to withdraw</a:t>
            </a:r>
            <a:r>
              <a:rPr lang="en-US" sz="2400" dirty="0">
                <a:latin typeface="Times New Roman" panose="02020603050405020304" pitchFamily="18" charset="0"/>
                <a:cs typeface="Times New Roman" panose="02020603050405020304" pitchFamily="18" charset="0"/>
              </a:rPr>
              <a:t>…” </a:t>
            </a:r>
          </a:p>
          <a:p>
            <a:pPr marL="0" indent="0">
              <a:buNone/>
              <a:tabLst>
                <a:tab pos="609600" algn="l"/>
              </a:tabLst>
            </a:pPr>
            <a:r>
              <a:rPr lang="en-US" sz="2400" dirty="0">
                <a:latin typeface="Times New Roman" panose="02020603050405020304" pitchFamily="18" charset="0"/>
                <a:cs typeface="Times New Roman" panose="02020603050405020304" pitchFamily="18" charset="0"/>
              </a:rPr>
              <a:t>                - ‘Abdu’l-Baha</a:t>
            </a:r>
          </a:p>
        </p:txBody>
      </p:sp>
    </p:spTree>
    <p:extLst>
      <p:ext uri="{BB962C8B-B14F-4D97-AF65-F5344CB8AC3E}">
        <p14:creationId xmlns:p14="http://schemas.microsoft.com/office/powerpoint/2010/main" val="363767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2A6C-7CC7-1B42-8A1C-F59BED2B9027}"/>
              </a:ext>
            </a:extLst>
          </p:cNvPr>
          <p:cNvSpPr>
            <a:spLocks noGrp="1"/>
          </p:cNvSpPr>
          <p:nvPr>
            <p:ph type="title"/>
          </p:nvPr>
        </p:nvSpPr>
        <p:spPr>
          <a:xfrm>
            <a:off x="0" y="-178573"/>
            <a:ext cx="12192000" cy="1006709"/>
          </a:xfrm>
          <a:solidFill>
            <a:srgbClr val="0099FF"/>
          </a:solidFill>
        </p:spPr>
        <p:txBody>
          <a:bodyPr>
            <a:normAutofit/>
          </a:bodyPr>
          <a:lstStyle/>
          <a:p>
            <a:pPr algn="ctr"/>
            <a:r>
              <a:rPr lang="th-TH" sz="5400" b="1" dirty="0">
                <a:solidFill>
                  <a:schemeClr val="bg1"/>
                </a:solidFill>
                <a:latin typeface="Times New Roman" panose="02020603050405020304" pitchFamily="18" charset="0"/>
                <a:cs typeface="Times New Roman" panose="02020603050405020304" pitchFamily="18" charset="0"/>
              </a:rPr>
              <a:t>การนินทา</a:t>
            </a:r>
            <a:r>
              <a:rPr lang="en-US" sz="5400" b="1" dirty="0">
                <a:solidFill>
                  <a:schemeClr val="bg1"/>
                </a:solidFill>
                <a:latin typeface="Times New Roman" panose="02020603050405020304" pitchFamily="18" charset="0"/>
                <a:cs typeface="Times New Roman" panose="02020603050405020304" pitchFamily="18" charset="0"/>
              </a:rPr>
              <a:t>หรือไม่</a:t>
            </a:r>
            <a:r>
              <a:rPr lang="en-US" sz="3600" b="1" dirty="0">
                <a:solidFill>
                  <a:schemeClr val="bg1"/>
                </a:solidFill>
                <a:latin typeface="Times New Roman" panose="02020603050405020304" pitchFamily="18" charset="0"/>
                <a:cs typeface="Times New Roman" panose="02020603050405020304" pitchFamily="18" charset="0"/>
              </a:rPr>
              <a:t>?</a:t>
            </a:r>
            <a:r>
              <a:rPr lang="en-US" sz="5400" b="1" dirty="0">
                <a:solidFill>
                  <a:schemeClr val="bg1"/>
                </a:solidFill>
                <a:latin typeface="Times New Roman" panose="02020603050405020304" pitchFamily="18" charset="0"/>
                <a:cs typeface="Times New Roman" panose="02020603050405020304" pitchFamily="18" charset="0"/>
              </a:rPr>
              <a:t> – </a:t>
            </a:r>
            <a:r>
              <a:rPr lang="en-US" sz="2600" dirty="0">
                <a:solidFill>
                  <a:schemeClr val="bg1"/>
                </a:solidFill>
                <a:latin typeface="Times New Roman" panose="02020603050405020304" pitchFamily="18" charset="0"/>
                <a:cs typeface="Times New Roman" panose="02020603050405020304" pitchFamily="18" charset="0"/>
              </a:rPr>
              <a:t>Backbiting or not?</a:t>
            </a:r>
            <a:endParaRPr lang="en-US" sz="2600" dirty="0">
              <a:solidFill>
                <a:schemeClr val="bg1"/>
              </a:solidFill>
            </a:endParaRPr>
          </a:p>
        </p:txBody>
      </p:sp>
      <p:sp>
        <p:nvSpPr>
          <p:cNvPr id="3" name="Content Placeholder 2">
            <a:extLst>
              <a:ext uri="{FF2B5EF4-FFF2-40B4-BE49-F238E27FC236}">
                <a16:creationId xmlns:a16="http://schemas.microsoft.com/office/drawing/2014/main" id="{5C2EC109-1F42-374D-91F6-7EFE3BB79387}"/>
              </a:ext>
            </a:extLst>
          </p:cNvPr>
          <p:cNvSpPr>
            <a:spLocks noGrp="1"/>
          </p:cNvSpPr>
          <p:nvPr>
            <p:ph idx="1"/>
          </p:nvPr>
        </p:nvSpPr>
        <p:spPr>
          <a:xfrm>
            <a:off x="838200" y="1025611"/>
            <a:ext cx="11123141" cy="5832389"/>
          </a:xfrm>
        </p:spPr>
        <p:txBody>
          <a:bodyPr>
            <a:normAutofit/>
          </a:bodyPr>
          <a:lstStyle/>
          <a:p>
            <a:pPr marL="0" indent="0">
              <a:buNone/>
            </a:pPr>
            <a:r>
              <a:rPr lang="en-US" sz="4400" dirty="0"/>
              <a:t>1.น้องน่านดีจริง ๆ แต่ทำไมเธอพูดเสียงดัง ...</a:t>
            </a:r>
          </a:p>
          <a:p>
            <a:pPr marL="0" indent="0">
              <a:buNone/>
            </a:pPr>
            <a:endParaRPr lang="en-US" sz="2400" dirty="0"/>
          </a:p>
          <a:p>
            <a:pPr marL="0" indent="0">
              <a:buNone/>
            </a:pPr>
            <a:r>
              <a:rPr lang="en-US" sz="4400" dirty="0"/>
              <a:t>2. ฉันยังไม่เข้าใจว่าเพราะเหตุใด NSA จึงตัดสินใจเช่าอาคารดังกล่าว</a:t>
            </a:r>
          </a:p>
          <a:p>
            <a:pPr marL="0" indent="0">
              <a:buNone/>
            </a:pPr>
            <a:endParaRPr lang="en-US" sz="2400" dirty="0"/>
          </a:p>
          <a:p>
            <a:pPr marL="0" indent="0">
              <a:buNone/>
            </a:pPr>
            <a:r>
              <a:rPr lang="en-US" sz="4400" dirty="0"/>
              <a:t>3. "เพราะเหตุใดนุกจึงถูกเลือกให้ทำการแปลอยู่เสมอเธอไม่พูด   </a:t>
            </a:r>
          </a:p>
          <a:p>
            <a:pPr marL="0" indent="0">
              <a:buNone/>
            </a:pPr>
            <a:r>
              <a:rPr lang="en-US" sz="4400" dirty="0"/>
              <a:t>      ภาษาอังกฤษได้ดีคุณพูดภาษาอังกฤษได้ดีกว่าเธอ</a:t>
            </a:r>
          </a:p>
          <a:p>
            <a:pPr marL="0" indent="0">
              <a:buNone/>
            </a:pPr>
            <a:endParaRPr lang="en-US" sz="2400" dirty="0"/>
          </a:p>
          <a:p>
            <a:pPr marL="0" indent="0">
              <a:buNone/>
            </a:pPr>
            <a:r>
              <a:rPr lang="en-US" sz="4400" dirty="0"/>
              <a:t>4. ฉันเพิ่งได้รับข้อความจากสมชาย. </a:t>
            </a:r>
            <a:r>
              <a:rPr lang="en-US" sz="8000" dirty="0"/>
              <a:t>🤮</a:t>
            </a:r>
          </a:p>
          <a:p>
            <a:pPr marL="0" indent="0">
              <a:buNone/>
            </a:pPr>
            <a:endParaRPr lang="en-US" dirty="0"/>
          </a:p>
        </p:txBody>
      </p:sp>
    </p:spTree>
    <p:extLst>
      <p:ext uri="{BB962C8B-B14F-4D97-AF65-F5344CB8AC3E}">
        <p14:creationId xmlns:p14="http://schemas.microsoft.com/office/powerpoint/2010/main" val="8786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EC109-1F42-374D-91F6-7EFE3BB79387}"/>
              </a:ext>
            </a:extLst>
          </p:cNvPr>
          <p:cNvSpPr>
            <a:spLocks noGrp="1"/>
          </p:cNvSpPr>
          <p:nvPr>
            <p:ph idx="1"/>
          </p:nvPr>
        </p:nvSpPr>
        <p:spPr>
          <a:xfrm>
            <a:off x="258793" y="1173255"/>
            <a:ext cx="11846942" cy="5832389"/>
          </a:xfrm>
        </p:spPr>
        <p:txBody>
          <a:bodyPr>
            <a:normAutofit/>
          </a:bodyPr>
          <a:lstStyle/>
          <a:p>
            <a:pPr marL="0" indent="0">
              <a:buNone/>
            </a:pPr>
            <a:r>
              <a:rPr lang="en-US" sz="4000" dirty="0"/>
              <a:t>5. ซุปเล็กที่ทำนั้นอร่อยมาก ฉันต้องการเรียนรู้วิธีการทำ</a:t>
            </a:r>
          </a:p>
          <a:p>
            <a:pPr marL="0" indent="0">
              <a:buNone/>
            </a:pPr>
            <a:endParaRPr lang="en-US" sz="1200" dirty="0"/>
          </a:p>
          <a:p>
            <a:pPr marL="0" indent="0">
              <a:buNone/>
            </a:pPr>
            <a:r>
              <a:rPr lang="en-US" sz="4000" dirty="0"/>
              <a:t>6. เพื่อนกลอกตาของเขาและส่ายหัวเมื่อฟังคนพูดอะไรบางอย่างที่ดีเกี่ยวกับใครบางคน</a:t>
            </a:r>
          </a:p>
          <a:p>
            <a:pPr marL="0" indent="0">
              <a:buNone/>
            </a:pPr>
            <a:endParaRPr lang="en-US" sz="1200" dirty="0"/>
          </a:p>
          <a:p>
            <a:pPr marL="0" indent="0">
              <a:buNone/>
            </a:pPr>
            <a:r>
              <a:rPr lang="en-US" sz="4000" dirty="0"/>
              <a:t>7. </a:t>
            </a:r>
            <a:r>
              <a:rPr lang="th-TH" sz="4000" dirty="0"/>
              <a:t>ฉันไม่แน่ใจว่าควรบอกเรื่องนี้กับคุณหรือไม่</a:t>
            </a:r>
            <a:r>
              <a:rPr lang="en-US" sz="4000" dirty="0"/>
              <a:t> …..  </a:t>
            </a:r>
            <a:r>
              <a:rPr lang="en-US" sz="2000" dirty="0"/>
              <a:t>(Question: What can we say here?)</a:t>
            </a:r>
          </a:p>
          <a:p>
            <a:pPr marL="0" indent="0">
              <a:buNone/>
            </a:pPr>
            <a:r>
              <a:rPr lang="en-US" sz="4000" dirty="0"/>
              <a:t>8. ฉันไม่แน่ใจว่าควรบอกเรื่องนี้กับคุณหรือไม่ แต่รานีบอกฉันว่าเธอยังโกรธคุณอยู่ </a:t>
            </a:r>
          </a:p>
          <a:p>
            <a:pPr marL="0" indent="0">
              <a:buNone/>
            </a:pPr>
            <a:endParaRPr lang="en-US" sz="1200" dirty="0"/>
          </a:p>
          <a:p>
            <a:pPr marL="0" indent="0">
              <a:buNone/>
            </a:pPr>
            <a:r>
              <a:rPr lang="en-US" sz="4000" dirty="0"/>
              <a:t>9. ดูเหมือนว่า น้องตี๋จะมีน้ำหนักมากคุณเห็นไหมว่ากางเกงของเขาแน่นแค่ไหน?</a:t>
            </a:r>
          </a:p>
          <a:p>
            <a:pPr marL="0" indent="0">
              <a:buNone/>
            </a:pPr>
            <a:endParaRPr lang="en-US" sz="1200" dirty="0"/>
          </a:p>
          <a:p>
            <a:pPr marL="0" indent="0">
              <a:buNone/>
            </a:pPr>
            <a:r>
              <a:rPr lang="en-US" sz="4000" dirty="0"/>
              <a:t>10. คุณคิดว่าเธอดูเหมือนแม่หรือพ่อของเธอหรือไม่? แม่ของเธอสวยกว่าเธอ</a:t>
            </a:r>
          </a:p>
          <a:p>
            <a:endParaRPr lang="en-US" sz="3600" dirty="0"/>
          </a:p>
          <a:p>
            <a:pPr marL="0" indent="0">
              <a:buNone/>
            </a:pPr>
            <a:endParaRPr lang="en-US" dirty="0"/>
          </a:p>
        </p:txBody>
      </p:sp>
      <p:sp>
        <p:nvSpPr>
          <p:cNvPr id="6" name="Title 1">
            <a:extLst>
              <a:ext uri="{FF2B5EF4-FFF2-40B4-BE49-F238E27FC236}">
                <a16:creationId xmlns:a16="http://schemas.microsoft.com/office/drawing/2014/main" id="{03E61D93-69A1-3E44-9190-F694A6F3C33D}"/>
              </a:ext>
            </a:extLst>
          </p:cNvPr>
          <p:cNvSpPr txBox="1">
            <a:spLocks/>
          </p:cNvSpPr>
          <p:nvPr/>
        </p:nvSpPr>
        <p:spPr>
          <a:xfrm>
            <a:off x="0" y="3064"/>
            <a:ext cx="12192000" cy="1006709"/>
          </a:xfrm>
          <a:prstGeom prst="rect">
            <a:avLst/>
          </a:prstGeom>
          <a:solidFill>
            <a:srgbClr val="0099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h-TH" sz="5400" b="1" dirty="0">
                <a:solidFill>
                  <a:schemeClr val="bg1"/>
                </a:solidFill>
                <a:latin typeface="Times New Roman" panose="02020603050405020304" pitchFamily="18" charset="0"/>
                <a:cs typeface="Times New Roman" panose="02020603050405020304" pitchFamily="18" charset="0"/>
              </a:rPr>
              <a:t>การนินทา</a:t>
            </a:r>
            <a:r>
              <a:rPr lang="en-US" sz="5400" b="1" dirty="0">
                <a:solidFill>
                  <a:schemeClr val="bg1"/>
                </a:solidFill>
                <a:latin typeface="Times New Roman" panose="02020603050405020304" pitchFamily="18" charset="0"/>
                <a:cs typeface="Times New Roman" panose="02020603050405020304" pitchFamily="18" charset="0"/>
              </a:rPr>
              <a:t>หรือไม่</a:t>
            </a:r>
            <a:r>
              <a:rPr lang="en-US" sz="3600" b="1" dirty="0">
                <a:solidFill>
                  <a:schemeClr val="bg1"/>
                </a:solidFill>
                <a:latin typeface="Times New Roman" panose="02020603050405020304" pitchFamily="18" charset="0"/>
                <a:cs typeface="Times New Roman" panose="02020603050405020304" pitchFamily="18" charset="0"/>
              </a:rPr>
              <a:t>?</a:t>
            </a:r>
            <a:r>
              <a:rPr lang="en-US" sz="5400" b="1" dirty="0">
                <a:solidFill>
                  <a:schemeClr val="bg1"/>
                </a:solidFill>
                <a:latin typeface="Times New Roman" panose="02020603050405020304" pitchFamily="18" charset="0"/>
                <a:cs typeface="Times New Roman" panose="02020603050405020304" pitchFamily="18" charset="0"/>
              </a:rPr>
              <a:t> – </a:t>
            </a:r>
            <a:r>
              <a:rPr lang="en-US" sz="2600" dirty="0">
                <a:solidFill>
                  <a:schemeClr val="bg1"/>
                </a:solidFill>
                <a:latin typeface="Times New Roman" panose="02020603050405020304" pitchFamily="18" charset="0"/>
                <a:cs typeface="Times New Roman" panose="02020603050405020304" pitchFamily="18" charset="0"/>
              </a:rPr>
              <a:t>Backbiting or not?</a:t>
            </a:r>
            <a:endParaRPr lang="en-US" sz="5400" dirty="0">
              <a:solidFill>
                <a:schemeClr val="bg1"/>
              </a:solidFill>
            </a:endParaRPr>
          </a:p>
        </p:txBody>
      </p:sp>
    </p:spTree>
    <p:extLst>
      <p:ext uri="{BB962C8B-B14F-4D97-AF65-F5344CB8AC3E}">
        <p14:creationId xmlns:p14="http://schemas.microsoft.com/office/powerpoint/2010/main" val="27346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B713-22EC-3C48-85A7-B03EEF537EEA}"/>
              </a:ext>
            </a:extLst>
          </p:cNvPr>
          <p:cNvSpPr>
            <a:spLocks noGrp="1"/>
          </p:cNvSpPr>
          <p:nvPr>
            <p:ph type="title"/>
          </p:nvPr>
        </p:nvSpPr>
        <p:spPr>
          <a:xfrm>
            <a:off x="0" y="211020"/>
            <a:ext cx="12192000" cy="1336431"/>
          </a:xfrm>
        </p:spPr>
        <p:txBody>
          <a:bodyPr/>
          <a:lstStyle/>
          <a:p>
            <a:pPr algn="ctr"/>
            <a:r>
              <a:rPr lang="en-US" sz="3600" b="1" dirty="0">
                <a:solidFill>
                  <a:srgbClr val="0099FF"/>
                </a:solidFill>
                <a:latin typeface="Times New Roman" panose="02020603050405020304" pitchFamily="18" charset="0"/>
                <a:cs typeface="Times New Roman" panose="02020603050405020304" pitchFamily="18" charset="0"/>
              </a:rPr>
              <a:t>Are these Backbiting or Not? </a:t>
            </a:r>
            <a:br>
              <a:rPr lang="en-US" sz="3600"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D6F4566-9CB6-4C4B-AAD0-0F54B06E7E9C}"/>
              </a:ext>
            </a:extLst>
          </p:cNvPr>
          <p:cNvSpPr/>
          <p:nvPr/>
        </p:nvSpPr>
        <p:spPr>
          <a:xfrm>
            <a:off x="521362" y="1318852"/>
            <a:ext cx="11277916" cy="495520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Nong Nan is really nice, but why does she speak so loudly... </a:t>
            </a:r>
          </a:p>
          <a:p>
            <a:r>
              <a:rPr lang="en-US" sz="2400" dirty="0">
                <a:latin typeface="Times New Roman" panose="02020603050405020304" pitchFamily="18" charset="0"/>
                <a:cs typeface="Times New Roman" panose="02020603050405020304" pitchFamily="18" charset="0"/>
              </a:rPr>
              <a:t>2. I still don't understand why the NSA decided to rent that building.</a:t>
            </a:r>
          </a:p>
          <a:p>
            <a:r>
              <a:rPr lang="en-US" sz="2400" dirty="0">
                <a:latin typeface="Times New Roman" panose="02020603050405020304" pitchFamily="18" charset="0"/>
                <a:cs typeface="Times New Roman" panose="02020603050405020304" pitchFamily="18" charset="0"/>
              </a:rPr>
              <a:t>3. "Why does Nuk always get picked to do translation, she doesn't speak English well. You speak English better than her. </a:t>
            </a:r>
          </a:p>
          <a:p>
            <a:r>
              <a:rPr lang="en-US" sz="2400" dirty="0">
                <a:latin typeface="Times New Roman" panose="02020603050405020304" pitchFamily="18" charset="0"/>
                <a:cs typeface="Times New Roman" panose="02020603050405020304" pitchFamily="18" charset="0"/>
              </a:rPr>
              <a:t>4. I just got another text message from Somechai. 🤮</a:t>
            </a:r>
          </a:p>
          <a:p>
            <a:r>
              <a:rPr lang="en-US" sz="2400" dirty="0">
                <a:latin typeface="Times New Roman" panose="02020603050405020304" pitchFamily="18" charset="0"/>
                <a:cs typeface="Times New Roman" panose="02020603050405020304" pitchFamily="18" charset="0"/>
              </a:rPr>
              <a:t>5. The soup Lek made is so delicious. I'd like to learn how to make it. </a:t>
            </a:r>
          </a:p>
          <a:p>
            <a:r>
              <a:rPr lang="en-US" sz="2400" dirty="0">
                <a:latin typeface="Times New Roman" panose="02020603050405020304" pitchFamily="18" charset="0"/>
                <a:cs typeface="Times New Roman" panose="02020603050405020304" pitchFamily="18" charset="0"/>
              </a:rPr>
              <a:t>6. A friend rolls his eyes and shakes his head when listening to someone saying something nice about someone. </a:t>
            </a:r>
          </a:p>
          <a:p>
            <a:r>
              <a:rPr lang="en-US" sz="2400" dirty="0">
                <a:latin typeface="Times New Roman" panose="02020603050405020304" pitchFamily="18" charset="0"/>
                <a:cs typeface="Times New Roman" panose="02020603050405020304" pitchFamily="18" charset="0"/>
              </a:rPr>
              <a:t>7. I’m not sure if I should be telling you this or not but Rani told me she was still mad at you."</a:t>
            </a:r>
          </a:p>
          <a:p>
            <a:r>
              <a:rPr lang="en-US" sz="2400" dirty="0">
                <a:latin typeface="Times New Roman" panose="02020603050405020304" pitchFamily="18" charset="0"/>
                <a:cs typeface="Times New Roman" panose="02020603050405020304" pitchFamily="18" charset="0"/>
              </a:rPr>
              <a:t>8. "It looks like Nong Tee put on a lot of weight. Did you see how tight his pants are?" </a:t>
            </a:r>
          </a:p>
          <a:p>
            <a:r>
              <a:rPr lang="en-US" sz="2400" dirty="0">
                <a:latin typeface="Times New Roman" panose="02020603050405020304" pitchFamily="18" charset="0"/>
                <a:cs typeface="Times New Roman" panose="02020603050405020304" pitchFamily="18" charset="0"/>
              </a:rPr>
              <a:t>9. "Do you think she looks more like her Mom or Dad? Her Mom is way prettier than her."  </a:t>
            </a:r>
          </a:p>
          <a:p>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0004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F667-29A2-6948-98FA-79F00E245D90}"/>
              </a:ext>
            </a:extLst>
          </p:cNvPr>
          <p:cNvSpPr>
            <a:spLocks noGrp="1"/>
          </p:cNvSpPr>
          <p:nvPr>
            <p:ph type="title"/>
          </p:nvPr>
        </p:nvSpPr>
        <p:spPr>
          <a:xfrm>
            <a:off x="-32015" y="617874"/>
            <a:ext cx="11948150" cy="1075911"/>
          </a:xfrm>
        </p:spPr>
        <p:txBody>
          <a:bodyPr>
            <a:noAutofit/>
          </a:bodyPr>
          <a:lstStyle/>
          <a:p>
            <a:pPr algn="ctr"/>
            <a:r>
              <a:rPr lang="en-US" sz="5400" dirty="0">
                <a:latin typeface="Times New Roman" panose="02020603050405020304" pitchFamily="18" charset="0"/>
                <a:cs typeface="Times New Roman" panose="02020603050405020304" pitchFamily="18" charset="0"/>
              </a:rPr>
              <a:t>	</a:t>
            </a:r>
            <a:br>
              <a:rPr lang="en-US" sz="5400" dirty="0">
                <a:latin typeface="Times New Roman" panose="02020603050405020304" pitchFamily="18" charset="0"/>
                <a:cs typeface="Times New Roman" panose="02020603050405020304" pitchFamily="18" charset="0"/>
              </a:rPr>
            </a:br>
            <a:r>
              <a:rPr lang="th-TH" sz="5400" b="1" dirty="0">
                <a:solidFill>
                  <a:srgbClr val="FFFF00"/>
                </a:solidFill>
                <a:latin typeface="Times New Roman" panose="02020603050405020304" pitchFamily="18" charset="0"/>
                <a:cs typeface="Times New Roman" panose="02020603050405020304" pitchFamily="18" charset="0"/>
              </a:rPr>
              <a:t>คำสอนของศาสนาบาไฮกล่าวเกี่ยวกับ</a:t>
            </a:r>
            <a:r>
              <a:rPr lang="ar-SA" sz="5400" b="1" dirty="0" err="1">
                <a:solidFill>
                  <a:srgbClr val="FFFF00"/>
                </a:solidFill>
              </a:rPr>
              <a:t>การ</a:t>
            </a:r>
            <a:r>
              <a:rPr lang="th-TH" sz="5400" b="1" dirty="0">
                <a:solidFill>
                  <a:srgbClr val="FFFF00"/>
                </a:solidFill>
              </a:rPr>
              <a:t>นินทาอย่างไร</a:t>
            </a:r>
            <a:br>
              <a:rPr lang="th-TH" sz="5400" dirty="0"/>
            </a:br>
            <a:r>
              <a:rPr lang="en-US" sz="3200" dirty="0">
                <a:solidFill>
                  <a:schemeClr val="bg1"/>
                </a:solidFill>
                <a:latin typeface="Times New Roman" panose="02020603050405020304" pitchFamily="18" charset="0"/>
                <a:cs typeface="Times New Roman" panose="02020603050405020304" pitchFamily="18" charset="0"/>
              </a:rPr>
              <a:t>What does the Baha’i Faith say about Backbiting?</a:t>
            </a:r>
            <a:br>
              <a:rPr lang="en-US" sz="3200" dirty="0">
                <a:solidFill>
                  <a:schemeClr val="bg1"/>
                </a:solidFill>
                <a:latin typeface="Times New Roman" panose="02020603050405020304" pitchFamily="18" charset="0"/>
                <a:cs typeface="Times New Roman" panose="02020603050405020304" pitchFamily="18" charset="0"/>
              </a:rPr>
            </a:br>
            <a:endParaRPr lang="en-US" sz="5400" b="1" dirty="0">
              <a:solidFill>
                <a:srgbClr val="FFFF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52F4BBE-3D9A-8A4C-918B-F8504B5F51D0}"/>
              </a:ext>
            </a:extLst>
          </p:cNvPr>
          <p:cNvPicPr>
            <a:picLocks noGrp="1" noChangeAspect="1"/>
          </p:cNvPicPr>
          <p:nvPr>
            <p:ph idx="1"/>
          </p:nvPr>
        </p:nvPicPr>
        <p:blipFill>
          <a:blip r:embed="rId2">
            <a:extLst>
              <a:ext uri="{BEBA8EAE-BF5A-486C-A8C5-ECC9F3942E4B}">
                <a14:imgProps xmlns:a14="http://schemas.microsoft.com/office/drawing/2010/main">
                  <a14:imgLayer>
                    <a14:imgEffect>
                      <a14:sharpenSoften amount="48000"/>
                    </a14:imgEffect>
                    <a14:imgEffect>
                      <a14:saturation sat="130000"/>
                    </a14:imgEffect>
                    <a14:imgEffect>
                      <a14:brightnessContrast bright="7000" contrast="20000"/>
                    </a14:imgEffect>
                  </a14:imgLayer>
                </a14:imgProps>
              </a:ext>
            </a:extLst>
          </a:blip>
          <a:stretch>
            <a:fillRect/>
          </a:stretch>
        </p:blipFill>
        <p:spPr>
          <a:xfrm>
            <a:off x="2986391" y="2109143"/>
            <a:ext cx="5911337" cy="3310349"/>
          </a:xfrm>
        </p:spPr>
      </p:pic>
    </p:spTree>
    <p:extLst>
      <p:ext uri="{BB962C8B-B14F-4D97-AF65-F5344CB8AC3E}">
        <p14:creationId xmlns:p14="http://schemas.microsoft.com/office/powerpoint/2010/main" val="28870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0BD035-FDEF-A844-8591-6254A99762C4}"/>
              </a:ext>
            </a:extLst>
          </p:cNvPr>
          <p:cNvPicPr>
            <a:picLocks noGrp="1" noChangeAspect="1"/>
          </p:cNvPicPr>
          <p:nvPr>
            <p:ph idx="1"/>
          </p:nvPr>
        </p:nvPicPr>
        <p:blipFill>
          <a:blip r:embed="rId2"/>
          <a:stretch>
            <a:fillRect/>
          </a:stretch>
        </p:blipFill>
        <p:spPr>
          <a:xfrm>
            <a:off x="875580" y="456240"/>
            <a:ext cx="5929059" cy="5824122"/>
          </a:xfrm>
        </p:spPr>
      </p:pic>
      <p:sp>
        <p:nvSpPr>
          <p:cNvPr id="2" name="TextBox 1">
            <a:extLst>
              <a:ext uri="{FF2B5EF4-FFF2-40B4-BE49-F238E27FC236}">
                <a16:creationId xmlns:a16="http://schemas.microsoft.com/office/drawing/2014/main" id="{18D4DAAF-0185-604F-80F7-AD8D844EF493}"/>
              </a:ext>
            </a:extLst>
          </p:cNvPr>
          <p:cNvSpPr txBox="1"/>
          <p:nvPr/>
        </p:nvSpPr>
        <p:spPr>
          <a:xfrm>
            <a:off x="7455877" y="931985"/>
            <a:ext cx="3446585" cy="2185214"/>
          </a:xfrm>
          <a:prstGeom prst="rect">
            <a:avLst/>
          </a:prstGeom>
          <a:noFill/>
        </p:spPr>
        <p:txBody>
          <a:bodyPr wrap="square" rtlCol="0">
            <a:spAutoFit/>
          </a:bodyPr>
          <a:lstStyle/>
          <a:p>
            <a:endParaRPr lang="th-TH" dirty="0"/>
          </a:p>
          <a:p>
            <a:r>
              <a:rPr lang="th-TH" sz="5000" b="1" dirty="0">
                <a:solidFill>
                  <a:srgbClr val="FFFF00"/>
                </a:solidFill>
              </a:rPr>
              <a:t>นี่ไม่ใช่การนินทา มันเป็นความจริง</a:t>
            </a:r>
          </a:p>
          <a:p>
            <a:endParaRPr lang="en-US" dirty="0"/>
          </a:p>
        </p:txBody>
      </p:sp>
      <p:pic>
        <p:nvPicPr>
          <p:cNvPr id="4" name="Picture 3">
            <a:extLst>
              <a:ext uri="{FF2B5EF4-FFF2-40B4-BE49-F238E27FC236}">
                <a16:creationId xmlns:a16="http://schemas.microsoft.com/office/drawing/2014/main" id="{53F8F18E-4703-D24A-84AE-F0BCB4D2382C}"/>
              </a:ext>
            </a:extLst>
          </p:cNvPr>
          <p:cNvPicPr>
            <a:picLocks noChangeAspect="1"/>
          </p:cNvPicPr>
          <p:nvPr/>
        </p:nvPicPr>
        <p:blipFill>
          <a:blip r:embed="rId3"/>
          <a:stretch>
            <a:fillRect/>
          </a:stretch>
        </p:blipFill>
        <p:spPr>
          <a:xfrm>
            <a:off x="11380250" y="6055319"/>
            <a:ext cx="502556" cy="461250"/>
          </a:xfrm>
          <a:prstGeom prst="rect">
            <a:avLst/>
          </a:prstGeom>
        </p:spPr>
      </p:pic>
    </p:spTree>
    <p:extLst>
      <p:ext uri="{BB962C8B-B14F-4D97-AF65-F5344CB8AC3E}">
        <p14:creationId xmlns:p14="http://schemas.microsoft.com/office/powerpoint/2010/main" val="97606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B6D31-AC83-1C48-B4A3-E6C82D76DED2}"/>
              </a:ext>
            </a:extLst>
          </p:cNvPr>
          <p:cNvSpPr txBox="1"/>
          <p:nvPr/>
        </p:nvSpPr>
        <p:spPr>
          <a:xfrm>
            <a:off x="0" y="565391"/>
            <a:ext cx="12192001" cy="2462213"/>
          </a:xfrm>
          <a:prstGeom prst="rect">
            <a:avLst/>
          </a:prstGeom>
          <a:noFill/>
        </p:spPr>
        <p:txBody>
          <a:bodyPr wrap="square" rtlCol="0">
            <a:spAutoFit/>
          </a:bodyPr>
          <a:lstStyle/>
          <a:p>
            <a:pPr algn="ctr"/>
            <a:r>
              <a:rPr lang="th-TH" sz="6000" b="1" dirty="0">
                <a:solidFill>
                  <a:srgbClr val="FFFF00"/>
                </a:solidFill>
                <a:latin typeface="Times New Roman" panose="02020603050405020304" pitchFamily="18" charset="0"/>
                <a:cs typeface="Times New Roman" panose="02020603050405020304" pitchFamily="18" charset="0"/>
              </a:rPr>
              <a:t>เราจะหยุดนินทาในชุมชนของเราได้อย่างไร</a:t>
            </a:r>
            <a:r>
              <a:rPr lang="en-US" sz="6000" dirty="0">
                <a:solidFill>
                  <a:srgbClr val="FFFF00"/>
                </a:solidFill>
                <a:latin typeface="Times New Roman" panose="02020603050405020304" pitchFamily="18" charset="0"/>
                <a:cs typeface="Times New Roman" panose="02020603050405020304" pitchFamily="18" charset="0"/>
              </a:rPr>
              <a:t>?</a:t>
            </a:r>
          </a:p>
          <a:p>
            <a:pPr algn="ctr"/>
            <a:r>
              <a:rPr lang="en-US" sz="3400" dirty="0">
                <a:solidFill>
                  <a:schemeClr val="bg1"/>
                </a:solidFill>
                <a:latin typeface="Times New Roman" panose="02020603050405020304" pitchFamily="18" charset="0"/>
                <a:cs typeface="Times New Roman" panose="02020603050405020304" pitchFamily="18" charset="0"/>
              </a:rPr>
              <a:t>How can we stop backbiting in our community? </a:t>
            </a:r>
          </a:p>
          <a:p>
            <a:pPr algn="ctr"/>
            <a:endParaRPr lang="en-US" sz="6000" dirty="0">
              <a:solidFill>
                <a:srgbClr val="FFFF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8206437-2155-6044-94F6-386CECB555CF}"/>
              </a:ext>
            </a:extLst>
          </p:cNvPr>
          <p:cNvPicPr>
            <a:picLocks noChangeAspect="1"/>
          </p:cNvPicPr>
          <p:nvPr/>
        </p:nvPicPr>
        <p:blipFill>
          <a:blip r:embed="rId2"/>
          <a:stretch>
            <a:fillRect/>
          </a:stretch>
        </p:blipFill>
        <p:spPr>
          <a:xfrm>
            <a:off x="6541477" y="2834173"/>
            <a:ext cx="3255369" cy="3080646"/>
          </a:xfrm>
          <a:prstGeom prst="rect">
            <a:avLst/>
          </a:prstGeom>
        </p:spPr>
      </p:pic>
      <p:pic>
        <p:nvPicPr>
          <p:cNvPr id="7" name="Picture 6">
            <a:extLst>
              <a:ext uri="{FF2B5EF4-FFF2-40B4-BE49-F238E27FC236}">
                <a16:creationId xmlns:a16="http://schemas.microsoft.com/office/drawing/2014/main" id="{30C6DD19-3C98-9D4B-8539-54A59D17E054}"/>
              </a:ext>
            </a:extLst>
          </p:cNvPr>
          <p:cNvPicPr>
            <a:picLocks noChangeAspect="1"/>
          </p:cNvPicPr>
          <p:nvPr/>
        </p:nvPicPr>
        <p:blipFill rotWithShape="1">
          <a:blip r:embed="rId3"/>
          <a:srcRect r="-3038" b="8398"/>
          <a:stretch/>
        </p:blipFill>
        <p:spPr>
          <a:xfrm>
            <a:off x="2702164" y="2834173"/>
            <a:ext cx="3176953" cy="3033588"/>
          </a:xfrm>
          <a:prstGeom prst="rect">
            <a:avLst/>
          </a:prstGeom>
        </p:spPr>
      </p:pic>
    </p:spTree>
    <p:extLst>
      <p:ext uri="{BB962C8B-B14F-4D97-AF65-F5344CB8AC3E}">
        <p14:creationId xmlns:p14="http://schemas.microsoft.com/office/powerpoint/2010/main" val="163385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041-5EF9-0E47-90C6-8015C8489DF5}"/>
              </a:ext>
            </a:extLst>
          </p:cNvPr>
          <p:cNvSpPr>
            <a:spLocks noGrp="1"/>
          </p:cNvSpPr>
          <p:nvPr>
            <p:ph type="title"/>
          </p:nvPr>
        </p:nvSpPr>
        <p:spPr>
          <a:xfrm>
            <a:off x="0" y="0"/>
            <a:ext cx="12192000" cy="1072662"/>
          </a:xfrm>
          <a:solidFill>
            <a:srgbClr val="0099FF"/>
          </a:solidFill>
        </p:spPr>
        <p:txBody>
          <a:bodyPr>
            <a:normAutofit fontScale="90000"/>
          </a:bodyPr>
          <a:lstStyle/>
          <a:p>
            <a:pPr algn="ctr"/>
            <a:r>
              <a:rPr lang="th-TH" sz="4800" b="1" dirty="0">
                <a:solidFill>
                  <a:srgbClr val="FFFF00"/>
                </a:solidFill>
              </a:rPr>
              <a:t>พระอับดุลบาฮาแนะนำให้เราทำอะไร?</a:t>
            </a:r>
            <a:br>
              <a:rPr lang="en-US" sz="4800" b="1" dirty="0">
                <a:solidFill>
                  <a:srgbClr val="FFFF00"/>
                </a:solidFill>
              </a:rPr>
            </a:br>
            <a:r>
              <a:rPr lang="en-US" sz="2700" b="1" dirty="0">
                <a:solidFill>
                  <a:schemeClr val="bg1"/>
                </a:solidFill>
              </a:rPr>
              <a:t>What does Abdul-Baha suggest we do?</a:t>
            </a:r>
          </a:p>
        </p:txBody>
      </p:sp>
      <p:sp>
        <p:nvSpPr>
          <p:cNvPr id="3" name="Content Placeholder 2">
            <a:extLst>
              <a:ext uri="{FF2B5EF4-FFF2-40B4-BE49-F238E27FC236}">
                <a16:creationId xmlns:a16="http://schemas.microsoft.com/office/drawing/2014/main" id="{27605C59-295B-6645-94CB-858A163C7EC8}"/>
              </a:ext>
            </a:extLst>
          </p:cNvPr>
          <p:cNvSpPr>
            <a:spLocks noGrp="1"/>
          </p:cNvSpPr>
          <p:nvPr>
            <p:ph idx="1"/>
          </p:nvPr>
        </p:nvSpPr>
        <p:spPr>
          <a:xfrm>
            <a:off x="790515" y="3727938"/>
            <a:ext cx="10515600" cy="2520784"/>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“If any individual should speak ill of one who is absent, it is incumbent on his hearers, in a spiritual and friendly manner, </a:t>
            </a:r>
            <a:r>
              <a:rPr lang="en-US" sz="2200" b="1" dirty="0">
                <a:latin typeface="Times New Roman" panose="02020603050405020304" pitchFamily="18" charset="0"/>
                <a:cs typeface="Times New Roman" panose="02020603050405020304" pitchFamily="18" charset="0"/>
              </a:rPr>
              <a:t>to </a:t>
            </a:r>
            <a:r>
              <a:rPr lang="en-US" sz="2200" b="1" dirty="0">
                <a:solidFill>
                  <a:srgbClr val="FF0000"/>
                </a:solidFill>
                <a:latin typeface="Times New Roman" panose="02020603050405020304" pitchFamily="18" charset="0"/>
                <a:cs typeface="Times New Roman" panose="02020603050405020304" pitchFamily="18" charset="0"/>
              </a:rPr>
              <a:t>STOP</a:t>
            </a:r>
            <a:r>
              <a:rPr lang="en-US" sz="2200" b="1" dirty="0">
                <a:latin typeface="Times New Roman" panose="02020603050405020304" pitchFamily="18" charset="0"/>
                <a:cs typeface="Times New Roman" panose="02020603050405020304" pitchFamily="18" charset="0"/>
              </a:rPr>
              <a:t> him</a:t>
            </a:r>
            <a:r>
              <a:rPr lang="en-US" sz="2200" dirty="0">
                <a:latin typeface="Times New Roman" panose="02020603050405020304" pitchFamily="18" charset="0"/>
                <a:cs typeface="Times New Roman" panose="02020603050405020304" pitchFamily="18" charset="0"/>
              </a:rPr>
              <a:t>, and say in effect: </a:t>
            </a:r>
            <a:endParaRPr lang="en-US"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9F94AE-B618-6C42-B63C-B3818168DA30}"/>
              </a:ext>
            </a:extLst>
          </p:cNvPr>
          <p:cNvSpPr txBox="1"/>
          <p:nvPr/>
        </p:nvSpPr>
        <p:spPr>
          <a:xfrm>
            <a:off x="1224471" y="5615677"/>
            <a:ext cx="711200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Would this detraction serve any </a:t>
            </a:r>
            <a:r>
              <a:rPr lang="en-US" sz="2200" dirty="0">
                <a:solidFill>
                  <a:srgbClr val="FF0000"/>
                </a:solidFill>
                <a:latin typeface="Times New Roman" panose="02020603050405020304" pitchFamily="18" charset="0"/>
                <a:cs typeface="Times New Roman" panose="02020603050405020304" pitchFamily="18" charset="0"/>
              </a:rPr>
              <a:t>useful purpose</a:t>
            </a:r>
            <a:r>
              <a:rPr lang="en-US" sz="22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1487B6D2-CACC-A14E-A538-270C7B23C3FA}"/>
              </a:ext>
            </a:extLst>
          </p:cNvPr>
          <p:cNvSpPr txBox="1"/>
          <p:nvPr/>
        </p:nvSpPr>
        <p:spPr>
          <a:xfrm>
            <a:off x="1262570" y="5060323"/>
            <a:ext cx="513080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Would it please </a:t>
            </a:r>
            <a:r>
              <a:rPr lang="en-US" sz="2200" dirty="0">
                <a:solidFill>
                  <a:schemeClr val="accent6"/>
                </a:solidFill>
                <a:latin typeface="Times New Roman" panose="02020603050405020304" pitchFamily="18" charset="0"/>
                <a:cs typeface="Times New Roman" panose="02020603050405020304" pitchFamily="18" charset="0"/>
              </a:rPr>
              <a:t>The Blessed Beauty </a:t>
            </a:r>
            <a:r>
              <a:rPr lang="en-US" sz="2200" dirty="0">
                <a:latin typeface="Times New Roman" panose="02020603050405020304" pitchFamily="18" charset="0"/>
                <a:cs typeface="Times New Roman" panose="02020603050405020304" pitchFamily="18" charset="0"/>
              </a:rPr>
              <a:t>. . . </a:t>
            </a:r>
          </a:p>
        </p:txBody>
      </p:sp>
      <p:sp>
        <p:nvSpPr>
          <p:cNvPr id="6" name="TextBox 5">
            <a:extLst>
              <a:ext uri="{FF2B5EF4-FFF2-40B4-BE49-F238E27FC236}">
                <a16:creationId xmlns:a16="http://schemas.microsoft.com/office/drawing/2014/main" id="{69360441-620E-D945-A220-E76A4F04E26E}"/>
              </a:ext>
            </a:extLst>
          </p:cNvPr>
          <p:cNvSpPr txBox="1"/>
          <p:nvPr/>
        </p:nvSpPr>
        <p:spPr>
          <a:xfrm>
            <a:off x="1283416" y="6172389"/>
            <a:ext cx="568960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Or be of any possible </a:t>
            </a:r>
            <a:r>
              <a:rPr lang="en-US" sz="2200" dirty="0">
                <a:solidFill>
                  <a:srgbClr val="0099FF"/>
                </a:solidFill>
                <a:latin typeface="Times New Roman" panose="02020603050405020304" pitchFamily="18" charset="0"/>
                <a:cs typeface="Times New Roman" panose="02020603050405020304" pitchFamily="18" charset="0"/>
              </a:rPr>
              <a:t>benefit</a:t>
            </a:r>
            <a:r>
              <a:rPr lang="en-US" sz="2200" dirty="0">
                <a:latin typeface="Times New Roman" panose="02020603050405020304" pitchFamily="18" charset="0"/>
                <a:cs typeface="Times New Roman" panose="02020603050405020304" pitchFamily="18" charset="0"/>
              </a:rPr>
              <a:t> to any soul?”</a:t>
            </a:r>
          </a:p>
        </p:txBody>
      </p:sp>
      <p:sp>
        <p:nvSpPr>
          <p:cNvPr id="7" name="TextBox 6">
            <a:extLst>
              <a:ext uri="{FF2B5EF4-FFF2-40B4-BE49-F238E27FC236}">
                <a16:creationId xmlns:a16="http://schemas.microsoft.com/office/drawing/2014/main" id="{C93B1B5B-7C50-834D-A1FC-0D1E9AF16C85}"/>
              </a:ext>
            </a:extLst>
          </p:cNvPr>
          <p:cNvSpPr txBox="1"/>
          <p:nvPr/>
        </p:nvSpPr>
        <p:spPr>
          <a:xfrm>
            <a:off x="790515" y="1160584"/>
            <a:ext cx="10903254" cy="1077218"/>
          </a:xfrm>
          <a:prstGeom prst="rect">
            <a:avLst/>
          </a:prstGeom>
          <a:noFill/>
        </p:spPr>
        <p:txBody>
          <a:bodyPr wrap="square" rtlCol="0">
            <a:spAutoFit/>
          </a:bodyPr>
          <a:lstStyle/>
          <a:p>
            <a:r>
              <a:rPr lang="th-TH" sz="3200" dirty="0"/>
              <a:t>หากบุคคลหนึ่งพูดในด้านลบของบุคคลหนึ่งที่มิได้อยู่ที่นั้นด้วย จำเป็นที่ผู้ได้ยินจะต้องให้เขาหยุดพูดด้วยจิตใจและวาจาที่เป็นมิตร </a:t>
            </a:r>
            <a:r>
              <a:rPr lang="th-TH" sz="3200" dirty="0">
                <a:solidFill>
                  <a:srgbClr val="FF0000"/>
                </a:solidFill>
              </a:rPr>
              <a:t>และกล่าวถึงผลดังนี้ </a:t>
            </a:r>
            <a:r>
              <a:rPr lang="en-US" sz="3200" dirty="0">
                <a:solidFill>
                  <a:srgbClr val="FF0000"/>
                </a:solidFill>
              </a:rPr>
              <a:t>: </a:t>
            </a:r>
          </a:p>
        </p:txBody>
      </p:sp>
      <p:sp>
        <p:nvSpPr>
          <p:cNvPr id="8" name="TextBox 7">
            <a:extLst>
              <a:ext uri="{FF2B5EF4-FFF2-40B4-BE49-F238E27FC236}">
                <a16:creationId xmlns:a16="http://schemas.microsoft.com/office/drawing/2014/main" id="{FEBF114D-2B43-F34A-9D77-BFDC1BB38A40}"/>
              </a:ext>
            </a:extLst>
          </p:cNvPr>
          <p:cNvSpPr txBox="1"/>
          <p:nvPr/>
        </p:nvSpPr>
        <p:spPr>
          <a:xfrm>
            <a:off x="1335638" y="3499337"/>
            <a:ext cx="7545956" cy="861774"/>
          </a:xfrm>
          <a:prstGeom prst="rect">
            <a:avLst/>
          </a:prstGeom>
          <a:noFill/>
        </p:spPr>
        <p:txBody>
          <a:bodyPr wrap="square" rtlCol="0">
            <a:spAutoFit/>
          </a:bodyPr>
          <a:lstStyle/>
          <a:p>
            <a:r>
              <a:rPr lang="th-TH" sz="3200" dirty="0"/>
              <a:t>หรือพูดแล้วก่อให้เกิดประโยชน์แก่ใครบ้าง?”   </a:t>
            </a:r>
            <a:endParaRPr lang="en-US" sz="3200" dirty="0"/>
          </a:p>
          <a:p>
            <a:endParaRPr lang="en-US" dirty="0"/>
          </a:p>
        </p:txBody>
      </p:sp>
      <p:sp>
        <p:nvSpPr>
          <p:cNvPr id="9" name="TextBox 8">
            <a:extLst>
              <a:ext uri="{FF2B5EF4-FFF2-40B4-BE49-F238E27FC236}">
                <a16:creationId xmlns:a16="http://schemas.microsoft.com/office/drawing/2014/main" id="{E463A8D3-4D51-884B-BFDF-5CF79765698E}"/>
              </a:ext>
            </a:extLst>
          </p:cNvPr>
          <p:cNvSpPr txBox="1"/>
          <p:nvPr/>
        </p:nvSpPr>
        <p:spPr>
          <a:xfrm>
            <a:off x="1318053" y="2933766"/>
            <a:ext cx="7280823" cy="584775"/>
          </a:xfrm>
          <a:prstGeom prst="rect">
            <a:avLst/>
          </a:prstGeom>
          <a:noFill/>
        </p:spPr>
        <p:txBody>
          <a:bodyPr wrap="square" rtlCol="0">
            <a:spAutoFit/>
          </a:bodyPr>
          <a:lstStyle/>
          <a:p>
            <a:r>
              <a:rPr lang="th-TH" sz="3200" dirty="0"/>
              <a:t>จะทำให้พระผู้ทรงความงามอันอุดมพรยินดีหรือไม่.......</a:t>
            </a:r>
            <a:endParaRPr lang="en-US" sz="3200" dirty="0"/>
          </a:p>
        </p:txBody>
      </p:sp>
      <p:sp>
        <p:nvSpPr>
          <p:cNvPr id="10" name="TextBox 9">
            <a:extLst>
              <a:ext uri="{FF2B5EF4-FFF2-40B4-BE49-F238E27FC236}">
                <a16:creationId xmlns:a16="http://schemas.microsoft.com/office/drawing/2014/main" id="{0F690A30-73E9-1641-A268-53C4E86083A4}"/>
              </a:ext>
            </a:extLst>
          </p:cNvPr>
          <p:cNvSpPr txBox="1"/>
          <p:nvPr/>
        </p:nvSpPr>
        <p:spPr>
          <a:xfrm>
            <a:off x="1282886" y="2327228"/>
            <a:ext cx="9584408" cy="584775"/>
          </a:xfrm>
          <a:prstGeom prst="rect">
            <a:avLst/>
          </a:prstGeom>
          <a:noFill/>
        </p:spPr>
        <p:txBody>
          <a:bodyPr wrap="square" rtlCol="0">
            <a:spAutoFit/>
          </a:bodyPr>
          <a:lstStyle/>
          <a:p>
            <a:r>
              <a:rPr lang="th-TH" sz="3200" dirty="0"/>
              <a:t>การพูดที่สร้างความเสื่อมเสียเช่นนี้ทำให้เกิดประโยชน์อะไรขึ้นมา </a:t>
            </a:r>
            <a:endParaRPr lang="en-US" sz="3200" dirty="0"/>
          </a:p>
        </p:txBody>
      </p:sp>
    </p:spTree>
    <p:extLst>
      <p:ext uri="{BB962C8B-B14F-4D97-AF65-F5344CB8AC3E}">
        <p14:creationId xmlns:p14="http://schemas.microsoft.com/office/powerpoint/2010/main" val="39631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39F01-D648-2941-BD60-11E1AF2FAC22}"/>
              </a:ext>
            </a:extLst>
          </p:cNvPr>
          <p:cNvSpPr txBox="1"/>
          <p:nvPr/>
        </p:nvSpPr>
        <p:spPr>
          <a:xfrm>
            <a:off x="5732584" y="1037490"/>
            <a:ext cx="6049108" cy="4985980"/>
          </a:xfrm>
          <a:prstGeom prst="rect">
            <a:avLst/>
          </a:prstGeom>
          <a:noFill/>
        </p:spPr>
        <p:txBody>
          <a:bodyPr wrap="square" rtlCol="0">
            <a:spAutoFit/>
          </a:bodyPr>
          <a:lstStyle/>
          <a:p>
            <a:r>
              <a:rPr lang="en-US" sz="4800" b="1" dirty="0">
                <a:solidFill>
                  <a:srgbClr val="FFFF00"/>
                </a:solidFill>
              </a:rPr>
              <a:t>   </a:t>
            </a:r>
            <a:r>
              <a:rPr lang="en-US" sz="6000" b="1" dirty="0">
                <a:solidFill>
                  <a:srgbClr val="FFFF00"/>
                </a:solidFill>
              </a:rPr>
              <a:t>ก่อนที่จะพูดให้คิด:</a:t>
            </a:r>
          </a:p>
          <a:p>
            <a:r>
              <a:rPr lang="en-US" sz="4800" b="1" dirty="0" err="1">
                <a:solidFill>
                  <a:schemeClr val="bg1"/>
                </a:solidFill>
              </a:rPr>
              <a:t>มันเป็นความจริงเหรอ</a:t>
            </a:r>
            <a:r>
              <a:rPr lang="en-US" sz="4800" b="1" dirty="0">
                <a:solidFill>
                  <a:schemeClr val="bg1"/>
                </a:solidFill>
              </a:rPr>
              <a:t>?</a:t>
            </a:r>
          </a:p>
          <a:p>
            <a:r>
              <a:rPr lang="en-US" sz="4800" b="1" dirty="0" err="1">
                <a:solidFill>
                  <a:schemeClr val="bg1"/>
                </a:solidFill>
              </a:rPr>
              <a:t>มีประโยชน์ไหม</a:t>
            </a:r>
            <a:r>
              <a:rPr lang="en-US" sz="4800" b="1" dirty="0">
                <a:solidFill>
                  <a:schemeClr val="bg1"/>
                </a:solidFill>
              </a:rPr>
              <a:t>?</a:t>
            </a:r>
          </a:p>
          <a:p>
            <a:r>
              <a:rPr lang="en-US" sz="4800" b="1" dirty="0" err="1">
                <a:solidFill>
                  <a:schemeClr val="bg1"/>
                </a:solidFill>
              </a:rPr>
              <a:t>มันเป็นแรงบันดาลใจหรือไม่</a:t>
            </a:r>
            <a:endParaRPr lang="en-US" sz="4800" b="1" dirty="0">
              <a:solidFill>
                <a:schemeClr val="bg1"/>
              </a:solidFill>
            </a:endParaRPr>
          </a:p>
          <a:p>
            <a:r>
              <a:rPr lang="en-US" sz="4800" b="1" dirty="0" err="1">
                <a:solidFill>
                  <a:schemeClr val="bg1"/>
                </a:solidFill>
              </a:rPr>
              <a:t>มันเป็นสิ่งที่ดีหรือไม่</a:t>
            </a:r>
            <a:r>
              <a:rPr lang="en-US" sz="4800" b="1" dirty="0">
                <a:solidFill>
                  <a:schemeClr val="bg1"/>
                </a:solidFill>
              </a:rPr>
              <a:t>?</a:t>
            </a:r>
          </a:p>
          <a:p>
            <a:r>
              <a:rPr lang="en-US" sz="4800" b="1" dirty="0" err="1">
                <a:solidFill>
                  <a:schemeClr val="bg1"/>
                </a:solidFill>
              </a:rPr>
              <a:t>มันใช่ไหม</a:t>
            </a:r>
            <a:r>
              <a:rPr lang="en-US" sz="4800" b="1" dirty="0">
                <a:solidFill>
                  <a:schemeClr val="bg1"/>
                </a:solidFill>
              </a:rPr>
              <a:t>?</a:t>
            </a:r>
          </a:p>
          <a:p>
            <a:r>
              <a:rPr lang="en-US" dirty="0"/>
              <a:t> </a:t>
            </a:r>
          </a:p>
        </p:txBody>
      </p:sp>
      <p:pic>
        <p:nvPicPr>
          <p:cNvPr id="6" name="Content Placeholder 4">
            <a:extLst>
              <a:ext uri="{FF2B5EF4-FFF2-40B4-BE49-F238E27FC236}">
                <a16:creationId xmlns:a16="http://schemas.microsoft.com/office/drawing/2014/main" id="{D6017F88-49D8-1443-8DEE-218005698FFD}"/>
              </a:ext>
            </a:extLst>
          </p:cNvPr>
          <p:cNvPicPr>
            <a:picLocks noGrp="1" noChangeAspect="1"/>
          </p:cNvPicPr>
          <p:nvPr>
            <p:ph idx="1"/>
          </p:nvPr>
        </p:nvPicPr>
        <p:blipFill>
          <a:blip r:embed="rId2">
            <a:extLst>
              <a:ext uri="{BEBA8EAE-BF5A-486C-A8C5-ECC9F3942E4B}">
                <a14:imgProps xmlns:a14="http://schemas.microsoft.com/office/drawing/2010/main">
                  <a14:imgLayer>
                    <a14:imgEffect>
                      <a14:sharpenSoften amount="54000"/>
                    </a14:imgEffect>
                    <a14:imgEffect>
                      <a14:saturation sat="195000"/>
                    </a14:imgEffect>
                    <a14:imgEffect>
                      <a14:brightnessContrast bright="-1000" contrast="23000"/>
                    </a14:imgEffect>
                  </a14:imgLayer>
                </a14:imgProps>
              </a:ext>
            </a:extLst>
          </a:blip>
          <a:stretch>
            <a:fillRect/>
          </a:stretch>
        </p:blipFill>
        <p:spPr>
          <a:xfrm>
            <a:off x="1055077" y="808891"/>
            <a:ext cx="3720123" cy="4946972"/>
          </a:xfrm>
        </p:spPr>
      </p:pic>
    </p:spTree>
    <p:extLst>
      <p:ext uri="{BB962C8B-B14F-4D97-AF65-F5344CB8AC3E}">
        <p14:creationId xmlns:p14="http://schemas.microsoft.com/office/powerpoint/2010/main" val="341824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D560-F98B-3A44-AB39-1597C3C72BD4}"/>
              </a:ext>
            </a:extLst>
          </p:cNvPr>
          <p:cNvSpPr>
            <a:spLocks noGrp="1"/>
          </p:cNvSpPr>
          <p:nvPr>
            <p:ph type="title"/>
          </p:nvPr>
        </p:nvSpPr>
        <p:spPr>
          <a:xfrm>
            <a:off x="0" y="0"/>
            <a:ext cx="12192000" cy="1200150"/>
          </a:xfrm>
          <a:solidFill>
            <a:srgbClr val="0099FF"/>
          </a:solidFill>
        </p:spPr>
        <p:txBody>
          <a:bodyPr>
            <a:normAutofit/>
          </a:bodyPr>
          <a:lstStyle/>
          <a:p>
            <a:pPr algn="ctr"/>
            <a:r>
              <a:rPr lang="en-US" sz="3600" b="1" dirty="0">
                <a:solidFill>
                  <a:schemeClr val="bg1"/>
                </a:solidFill>
              </a:rPr>
              <a:t>What are some habits to </a:t>
            </a:r>
            <a:r>
              <a:rPr lang="en-US" sz="3600" b="1" dirty="0">
                <a:solidFill>
                  <a:srgbClr val="FFFF00"/>
                </a:solidFill>
              </a:rPr>
              <a:t>stop yourself </a:t>
            </a:r>
            <a:r>
              <a:rPr lang="en-US" sz="3600" b="1" dirty="0">
                <a:solidFill>
                  <a:schemeClr val="bg1"/>
                </a:solidFill>
              </a:rPr>
              <a:t>backbiting?</a:t>
            </a:r>
          </a:p>
        </p:txBody>
      </p:sp>
      <p:sp>
        <p:nvSpPr>
          <p:cNvPr id="3" name="Content Placeholder 2">
            <a:extLst>
              <a:ext uri="{FF2B5EF4-FFF2-40B4-BE49-F238E27FC236}">
                <a16:creationId xmlns:a16="http://schemas.microsoft.com/office/drawing/2014/main" id="{B8B3AA78-ABA0-AD4B-B256-84BA8EC11565}"/>
              </a:ext>
            </a:extLst>
          </p:cNvPr>
          <p:cNvSpPr>
            <a:spLocks noGrp="1"/>
          </p:cNvSpPr>
          <p:nvPr>
            <p:ph idx="1"/>
          </p:nvPr>
        </p:nvSpPr>
        <p:spPr>
          <a:xfrm>
            <a:off x="387781" y="1364049"/>
            <a:ext cx="11205274" cy="5447654"/>
          </a:xfrm>
        </p:spPr>
        <p:txBody>
          <a:bodyPr>
            <a:normAutofit fontScale="62500" lnSpcReduction="20000"/>
          </a:bodyPr>
          <a:lstStyle/>
          <a:p>
            <a:r>
              <a:rPr lang="en-US" b="1" u="sng" dirty="0"/>
              <a:t>LIST OF HABITS TO HELP YOURSELF STOP BACKBITING</a:t>
            </a:r>
            <a:r>
              <a:rPr lang="en-US" dirty="0"/>
              <a:t>:               </a:t>
            </a:r>
            <a:r>
              <a:rPr lang="en-US" sz="3800" dirty="0">
                <a:solidFill>
                  <a:srgbClr val="FF0000"/>
                </a:solidFill>
              </a:rPr>
              <a:t>(Reference for Facilitator)</a:t>
            </a:r>
            <a:endParaRPr lang="en-US" sz="3800" dirty="0"/>
          </a:p>
          <a:p>
            <a:pPr lvl="0"/>
            <a:r>
              <a:rPr lang="en-US" dirty="0"/>
              <a:t>Practice moving conversations from lower nature to higher nature. Engage in meaningful conversations.</a:t>
            </a:r>
          </a:p>
          <a:p>
            <a:pPr lvl="0"/>
            <a:r>
              <a:rPr lang="en-US" dirty="0"/>
              <a:t>Learn direct communication techniques</a:t>
            </a:r>
          </a:p>
          <a:p>
            <a:pPr lvl="0"/>
            <a:r>
              <a:rPr lang="en-US" dirty="0"/>
              <a:t>Bring yourself to account each day and be determined not to go against God’s teachings.</a:t>
            </a:r>
          </a:p>
          <a:p>
            <a:pPr lvl="0"/>
            <a:r>
              <a:rPr lang="en-US" dirty="0"/>
              <a:t>Become more conscious of your own shortcomings and what virtues you need to strengthen and make a personal plan on how to develop your own growth virtues.</a:t>
            </a:r>
          </a:p>
          <a:p>
            <a:pPr lvl="0"/>
            <a:r>
              <a:rPr lang="en-US" dirty="0"/>
              <a:t>Look for the good in everyone and acknowledge their virtues.</a:t>
            </a:r>
          </a:p>
          <a:p>
            <a:pPr lvl="0"/>
            <a:r>
              <a:rPr lang="en-US" dirty="0"/>
              <a:t>Use the THINK BEFORE YOU SPEAK TECHNIQUE.</a:t>
            </a:r>
          </a:p>
          <a:p>
            <a:pPr lvl="0"/>
            <a:r>
              <a:rPr lang="en-US" dirty="0"/>
              <a:t>If you start to say something by accident quickly stop yourself and remain silent before saying anything else. </a:t>
            </a:r>
          </a:p>
          <a:p>
            <a:pPr lvl="0"/>
            <a:r>
              <a:rPr lang="en-US" dirty="0"/>
              <a:t>Practice being less judging and work on developing a forgiving compassionate eye.</a:t>
            </a:r>
          </a:p>
          <a:p>
            <a:pPr lvl="0"/>
            <a:r>
              <a:rPr lang="en-US" dirty="0"/>
              <a:t>Say prayers for the person you are upset with and ask for protection not to backbite.</a:t>
            </a:r>
          </a:p>
          <a:p>
            <a:pPr lvl="0"/>
            <a:r>
              <a:rPr lang="en-US" dirty="0"/>
              <a:t>Consciously take action to show you are a person who people can trust.</a:t>
            </a:r>
          </a:p>
          <a:p>
            <a:pPr lvl="0"/>
            <a:r>
              <a:rPr lang="en-US" dirty="0"/>
              <a:t>When a bad thought comes replace it with a stronger thought of love. </a:t>
            </a:r>
          </a:p>
          <a:p>
            <a:pPr lvl="0"/>
            <a:r>
              <a:rPr lang="en-US" dirty="0"/>
              <a:t>Think of ways to show kindness to the person you are upset with.</a:t>
            </a:r>
          </a:p>
          <a:p>
            <a:pPr lvl="0"/>
            <a:r>
              <a:rPr lang="en-US" dirty="0"/>
              <a:t>Make a sincere pledge not to backbite.</a:t>
            </a:r>
          </a:p>
          <a:p>
            <a:pPr lvl="0"/>
            <a:r>
              <a:rPr lang="en-US" dirty="0"/>
              <a:t>Use this list to help make your personal growth plan.</a:t>
            </a:r>
          </a:p>
          <a:p>
            <a:endParaRPr lang="en-US" dirty="0"/>
          </a:p>
        </p:txBody>
      </p:sp>
    </p:spTree>
    <p:extLst>
      <p:ext uri="{BB962C8B-B14F-4D97-AF65-F5344CB8AC3E}">
        <p14:creationId xmlns:p14="http://schemas.microsoft.com/office/powerpoint/2010/main" val="280775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70AF-476E-B849-ADCC-3860A8DB4470}"/>
              </a:ext>
            </a:extLst>
          </p:cNvPr>
          <p:cNvSpPr>
            <a:spLocks noGrp="1"/>
          </p:cNvSpPr>
          <p:nvPr>
            <p:ph type="title"/>
          </p:nvPr>
        </p:nvSpPr>
        <p:spPr>
          <a:xfrm>
            <a:off x="369279" y="110940"/>
            <a:ext cx="9999785" cy="1325563"/>
          </a:xfrm>
        </p:spPr>
        <p:txBody>
          <a:bodyPr>
            <a:normAutofit fontScale="90000"/>
          </a:bodyPr>
          <a:lstStyle/>
          <a:p>
            <a:br>
              <a:rPr lang="en-US" dirty="0">
                <a:solidFill>
                  <a:srgbClr val="0070C0"/>
                </a:solidFill>
              </a:rPr>
            </a:br>
            <a:r>
              <a:rPr lang="en-US" sz="5600" b="1" dirty="0">
                <a:solidFill>
                  <a:srgbClr val="0099FF"/>
                </a:solidFill>
              </a:rPr>
              <a:t>รายการนิสัยเพื่อช่วยตัวเองหยุดการแบ็คแพ็คกิ้ง:</a:t>
            </a:r>
            <a:br>
              <a:rPr lang="en-US" sz="6000" dirty="0"/>
            </a:br>
            <a:endParaRPr lang="en-US" sz="6000" dirty="0">
              <a:solidFill>
                <a:srgbClr val="0070C0"/>
              </a:solidFill>
            </a:endParaRPr>
          </a:p>
        </p:txBody>
      </p:sp>
      <p:sp>
        <p:nvSpPr>
          <p:cNvPr id="3" name="Content Placeholder 2">
            <a:extLst>
              <a:ext uri="{FF2B5EF4-FFF2-40B4-BE49-F238E27FC236}">
                <a16:creationId xmlns:a16="http://schemas.microsoft.com/office/drawing/2014/main" id="{9894CBD7-50F6-EB49-AC2D-846A3D0CD6EB}"/>
              </a:ext>
            </a:extLst>
          </p:cNvPr>
          <p:cNvSpPr>
            <a:spLocks noGrp="1"/>
          </p:cNvSpPr>
          <p:nvPr>
            <p:ph idx="1"/>
          </p:nvPr>
        </p:nvSpPr>
        <p:spPr>
          <a:xfrm>
            <a:off x="536993" y="1300365"/>
            <a:ext cx="10515600" cy="4351338"/>
          </a:xfrm>
        </p:spPr>
        <p:txBody>
          <a:bodyPr>
            <a:noAutofit/>
          </a:bodyPr>
          <a:lstStyle/>
          <a:p>
            <a:pPr marL="0" indent="0">
              <a:buNone/>
            </a:pPr>
            <a:r>
              <a:rPr lang="en-US" dirty="0"/>
              <a:t>•</a:t>
            </a:r>
            <a:r>
              <a:rPr lang="en-US" sz="3600" dirty="0"/>
              <a:t>ฝึกการสนทนาที่เคลื่อนไหวจากธรรมชาติที่ต่ำกว่าไปสู่ธรรมชาติที่สูงขึ้น มีส่วนร่วมในการสนทนาที่มีความหมาย</a:t>
            </a:r>
          </a:p>
          <a:p>
            <a:pPr marL="0" indent="0">
              <a:buNone/>
            </a:pPr>
            <a:r>
              <a:rPr lang="en-US" sz="3600" dirty="0"/>
              <a:t>•เรียนรู้เทคนิคการสื่อสารโดยตรง</a:t>
            </a:r>
          </a:p>
          <a:p>
            <a:pPr marL="0" indent="0">
              <a:buNone/>
            </a:pPr>
            <a:r>
              <a:rPr lang="en-US" sz="3600" dirty="0"/>
              <a:t>•นำตัวคุณเข้าบัญชีทุกวันและตั้งใจแน่วแน่ว่าจะไม่ขัดกับคำสอนของพระเจ้า</a:t>
            </a:r>
          </a:p>
          <a:p>
            <a:pPr marL="0" indent="0">
              <a:buNone/>
            </a:pPr>
            <a:r>
              <a:rPr lang="en-US" sz="3600" dirty="0"/>
              <a:t>•ตระหนักถึงข้อบกพร่องของคุณเองมากขึ้นและคุณต้องเสริมสร้างคุณธรรมอะไรบ้างและวางแผนส่วนบุคคลเกี่ยวกับวิธีพัฒนาคุณธรรมการเติบโตของคุณเอง</a:t>
            </a:r>
          </a:p>
          <a:p>
            <a:pPr marL="0" indent="0">
              <a:buNone/>
            </a:pPr>
            <a:r>
              <a:rPr lang="en-US" sz="3600" dirty="0"/>
              <a:t>•มองหาความดีในทุก ๆ คนและรับรู้ถึงคุณธรรมของพวกเขา</a:t>
            </a:r>
          </a:p>
          <a:p>
            <a:pPr marL="0" indent="0">
              <a:buNone/>
            </a:pPr>
            <a:r>
              <a:rPr lang="en-US" sz="3600" dirty="0"/>
              <a:t>•ใช้การตรวจสอบความคิดก่อนที่จะพูด</a:t>
            </a:r>
          </a:p>
          <a:p>
            <a:pPr marL="0" indent="0">
              <a:buNone/>
            </a:pPr>
            <a:r>
              <a:rPr lang="en-US" sz="3600" dirty="0"/>
              <a:t>•หากคุณเริ่มพูดบางสิ่งโดยบังเอิญหยุดตัวเองอย่างรวดเร็วและเงียบก่อนพูดอะไรอีก</a:t>
            </a:r>
          </a:p>
          <a:p>
            <a:endParaRPr lang="th-TH" sz="4000" dirty="0"/>
          </a:p>
        </p:txBody>
      </p:sp>
      <p:sp>
        <p:nvSpPr>
          <p:cNvPr id="4" name="Rectangle 3">
            <a:extLst>
              <a:ext uri="{FF2B5EF4-FFF2-40B4-BE49-F238E27FC236}">
                <a16:creationId xmlns:a16="http://schemas.microsoft.com/office/drawing/2014/main" id="{9740FC49-0315-9A47-8D5E-E45AE2895C49}"/>
              </a:ext>
            </a:extLst>
          </p:cNvPr>
          <p:cNvSpPr/>
          <p:nvPr/>
        </p:nvSpPr>
        <p:spPr>
          <a:xfrm>
            <a:off x="8638095" y="465964"/>
            <a:ext cx="3471015" cy="461665"/>
          </a:xfrm>
          <a:prstGeom prst="rect">
            <a:avLst/>
          </a:prstGeom>
        </p:spPr>
        <p:txBody>
          <a:bodyPr wrap="none">
            <a:spAutoFit/>
          </a:bodyPr>
          <a:lstStyle/>
          <a:p>
            <a:r>
              <a:rPr lang="en-US" sz="2400" dirty="0">
                <a:solidFill>
                  <a:srgbClr val="FF0000"/>
                </a:solidFill>
              </a:rPr>
              <a:t>(Reference for Facilitators)</a:t>
            </a:r>
          </a:p>
        </p:txBody>
      </p:sp>
    </p:spTree>
    <p:extLst>
      <p:ext uri="{BB962C8B-B14F-4D97-AF65-F5344CB8AC3E}">
        <p14:creationId xmlns:p14="http://schemas.microsoft.com/office/powerpoint/2010/main" val="412352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3D6E-3A20-1B41-A9D3-8ECBA7CF1DA8}"/>
              </a:ext>
            </a:extLst>
          </p:cNvPr>
          <p:cNvSpPr>
            <a:spLocks noGrp="1"/>
          </p:cNvSpPr>
          <p:nvPr>
            <p:ph type="title"/>
          </p:nvPr>
        </p:nvSpPr>
        <p:spPr>
          <a:xfrm>
            <a:off x="386862" y="0"/>
            <a:ext cx="11805138" cy="1325563"/>
          </a:xfrm>
        </p:spPr>
        <p:txBody>
          <a:bodyPr>
            <a:normAutofit fontScale="90000"/>
          </a:bodyPr>
          <a:lstStyle/>
          <a:p>
            <a:r>
              <a:rPr lang="en-US" b="1" dirty="0">
                <a:solidFill>
                  <a:srgbClr val="0070C0"/>
                </a:solidFill>
              </a:rPr>
              <a:t>		</a:t>
            </a:r>
            <a:br>
              <a:rPr lang="en-US" dirty="0">
                <a:solidFill>
                  <a:srgbClr val="0070C0"/>
                </a:solidFill>
              </a:rPr>
            </a:br>
            <a:r>
              <a:rPr lang="en-US" sz="4900" b="1" dirty="0">
                <a:solidFill>
                  <a:srgbClr val="0099FF"/>
                </a:solidFill>
              </a:rPr>
              <a:t>รายการนิสัยเพื่อช่วยตัวเองหยุดการแบ็คแพ็คกิ้ง </a:t>
            </a:r>
            <a:r>
              <a:rPr lang="en-US" sz="3800" b="1" dirty="0">
                <a:solidFill>
                  <a:srgbClr val="0099FF"/>
                </a:solidFill>
              </a:rPr>
              <a:t>(continued)</a:t>
            </a:r>
            <a:br>
              <a:rPr lang="en-US" dirty="0"/>
            </a:br>
            <a:endParaRPr lang="en-US" dirty="0"/>
          </a:p>
        </p:txBody>
      </p:sp>
      <p:sp>
        <p:nvSpPr>
          <p:cNvPr id="3" name="Content Placeholder 2">
            <a:extLst>
              <a:ext uri="{FF2B5EF4-FFF2-40B4-BE49-F238E27FC236}">
                <a16:creationId xmlns:a16="http://schemas.microsoft.com/office/drawing/2014/main" id="{08BD536C-4B0F-4441-ADE6-039DE447E4F9}"/>
              </a:ext>
            </a:extLst>
          </p:cNvPr>
          <p:cNvSpPr>
            <a:spLocks noGrp="1"/>
          </p:cNvSpPr>
          <p:nvPr>
            <p:ph idx="1"/>
          </p:nvPr>
        </p:nvSpPr>
        <p:spPr/>
        <p:txBody>
          <a:bodyPr>
            <a:normAutofit fontScale="92500" lnSpcReduction="10000"/>
          </a:bodyPr>
          <a:lstStyle/>
          <a:p>
            <a:pPr marL="0" indent="0">
              <a:buNone/>
            </a:pPr>
            <a:r>
              <a:rPr lang="en-US" dirty="0"/>
              <a:t>•</a:t>
            </a:r>
            <a:r>
              <a:rPr lang="en-US" sz="4000" dirty="0"/>
              <a:t>ฝึกการตัดสินให้น้อยลงและพัฒนาความเมตตาที่ให้อภัย</a:t>
            </a:r>
          </a:p>
          <a:p>
            <a:pPr marL="0" indent="0">
              <a:buNone/>
            </a:pPr>
            <a:r>
              <a:rPr lang="en-US" sz="4000" dirty="0"/>
              <a:t>•พูดคำอธิษฐานเผื่อคนที่คุณอารมณ์เสียและขอความคุ้มครองไม่ให้คนแอบแฝง</a:t>
            </a:r>
          </a:p>
          <a:p>
            <a:pPr marL="0" indent="0">
              <a:buNone/>
            </a:pPr>
            <a:r>
              <a:rPr lang="en-US" sz="4000" dirty="0"/>
              <a:t>•ดำเนินการอย่างมีสติเพื่อแสดงว่าคุณเป็นคนที่ผู้คนสามารถไว้วางใจได้</a:t>
            </a:r>
          </a:p>
          <a:p>
            <a:pPr marL="0" indent="0">
              <a:buNone/>
            </a:pPr>
            <a:r>
              <a:rPr lang="en-US" sz="4000" dirty="0"/>
              <a:t>•เมื่อความคิดไม่ดีเข้ามาแทนที่ด้วยความคิดที่แข็งแกร่งของความรัก</a:t>
            </a:r>
          </a:p>
          <a:p>
            <a:pPr marL="0" indent="0">
              <a:buNone/>
            </a:pPr>
            <a:r>
              <a:rPr lang="en-US" sz="4000" dirty="0"/>
              <a:t>•คิดหาวิธีแสดงความเมตตาต่อคนที่คุณอารมณ์เสียด้วย</a:t>
            </a:r>
          </a:p>
          <a:p>
            <a:pPr marL="0" indent="0">
              <a:buNone/>
            </a:pPr>
            <a:r>
              <a:rPr lang="en-US" sz="4000" dirty="0"/>
              <a:t>•ให้คำมั่นสัญญาที่จริงใจว่าจะไม่ตีกลับ</a:t>
            </a:r>
          </a:p>
          <a:p>
            <a:pPr marL="0" indent="0">
              <a:buNone/>
            </a:pPr>
            <a:r>
              <a:rPr lang="en-US" sz="4000" dirty="0"/>
              <a:t>•ใช้รายการนี้เพื่อช่วยวางแผนการเติบโตส่วนบุคคลของคุณ</a:t>
            </a:r>
          </a:p>
          <a:p>
            <a:endParaRPr lang="en-US" dirty="0"/>
          </a:p>
        </p:txBody>
      </p:sp>
      <p:sp>
        <p:nvSpPr>
          <p:cNvPr id="4" name="Rectangle 3">
            <a:extLst>
              <a:ext uri="{FF2B5EF4-FFF2-40B4-BE49-F238E27FC236}">
                <a16:creationId xmlns:a16="http://schemas.microsoft.com/office/drawing/2014/main" id="{054AE2AC-43DA-B04E-A049-075B4AA899D2}"/>
              </a:ext>
            </a:extLst>
          </p:cNvPr>
          <p:cNvSpPr/>
          <p:nvPr/>
        </p:nvSpPr>
        <p:spPr>
          <a:xfrm>
            <a:off x="8638094" y="1028673"/>
            <a:ext cx="3471015" cy="461665"/>
          </a:xfrm>
          <a:prstGeom prst="rect">
            <a:avLst/>
          </a:prstGeom>
        </p:spPr>
        <p:txBody>
          <a:bodyPr wrap="none">
            <a:spAutoFit/>
          </a:bodyPr>
          <a:lstStyle/>
          <a:p>
            <a:r>
              <a:rPr lang="en-US" sz="2400" dirty="0">
                <a:solidFill>
                  <a:srgbClr val="FF0000"/>
                </a:solidFill>
              </a:rPr>
              <a:t>(Reference for Facilitators)</a:t>
            </a:r>
          </a:p>
        </p:txBody>
      </p:sp>
    </p:spTree>
    <p:extLst>
      <p:ext uri="{BB962C8B-B14F-4D97-AF65-F5344CB8AC3E}">
        <p14:creationId xmlns:p14="http://schemas.microsoft.com/office/powerpoint/2010/main" val="337539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586D62-3A3D-D84C-AB7F-0C5F6ABB435B}"/>
              </a:ext>
            </a:extLst>
          </p:cNvPr>
          <p:cNvPicPr>
            <a:picLocks noGrp="1" noChangeAspect="1"/>
          </p:cNvPicPr>
          <p:nvPr>
            <p:ph idx="1"/>
          </p:nvPr>
        </p:nvPicPr>
        <p:blipFill>
          <a:blip r:embed="rId2">
            <a:extLst>
              <a:ext uri="{BEBA8EAE-BF5A-486C-A8C5-ECC9F3942E4B}">
                <a14:imgProps xmlns:a14="http://schemas.microsoft.com/office/drawing/2010/main">
                  <a14:imgLayer>
                    <a14:imgEffect>
                      <a14:sharpenSoften amount="11000"/>
                    </a14:imgEffect>
                    <a14:imgEffect>
                      <a14:colorTemperature colorTemp="6619"/>
                    </a14:imgEffect>
                    <a14:imgEffect>
                      <a14:saturation sat="243000"/>
                    </a14:imgEffect>
                    <a14:imgEffect>
                      <a14:brightnessContrast bright="15000" contrast="-27000"/>
                    </a14:imgEffect>
                  </a14:imgLayer>
                </a14:imgProps>
              </a:ext>
            </a:extLst>
          </a:blip>
          <a:stretch>
            <a:fillRect/>
          </a:stretch>
        </p:blipFill>
        <p:spPr>
          <a:xfrm>
            <a:off x="4237488" y="2504000"/>
            <a:ext cx="3717026" cy="3082412"/>
          </a:xfrm>
        </p:spPr>
      </p:pic>
      <p:sp>
        <p:nvSpPr>
          <p:cNvPr id="2" name="TextBox 1">
            <a:extLst>
              <a:ext uri="{FF2B5EF4-FFF2-40B4-BE49-F238E27FC236}">
                <a16:creationId xmlns:a16="http://schemas.microsoft.com/office/drawing/2014/main" id="{7BB4133B-EA88-4448-A849-BB339B7D9AC4}"/>
              </a:ext>
            </a:extLst>
          </p:cNvPr>
          <p:cNvSpPr txBox="1"/>
          <p:nvPr/>
        </p:nvSpPr>
        <p:spPr>
          <a:xfrm>
            <a:off x="1" y="1199535"/>
            <a:ext cx="12192000" cy="1015663"/>
          </a:xfrm>
          <a:prstGeom prst="rect">
            <a:avLst/>
          </a:prstGeom>
          <a:noFill/>
        </p:spPr>
        <p:txBody>
          <a:bodyPr wrap="square" rtlCol="0">
            <a:spAutoFit/>
          </a:bodyPr>
          <a:lstStyle/>
          <a:p>
            <a:pPr algn="ctr"/>
            <a:r>
              <a:rPr lang="th-TH" sz="6000" b="1" dirty="0">
                <a:solidFill>
                  <a:srgbClr val="FFFF00"/>
                </a:solidFill>
              </a:rPr>
              <a:t>ฉันจะทำอะไรถ้ามีคนนินทาต่อหน้าฉัน</a:t>
            </a:r>
            <a:r>
              <a:rPr lang="en-US" sz="6000" b="1" dirty="0">
                <a:solidFill>
                  <a:srgbClr val="FFFF00"/>
                </a:solidFill>
              </a:rPr>
              <a:t>?</a:t>
            </a:r>
          </a:p>
        </p:txBody>
      </p:sp>
    </p:spTree>
    <p:extLst>
      <p:ext uri="{BB962C8B-B14F-4D97-AF65-F5344CB8AC3E}">
        <p14:creationId xmlns:p14="http://schemas.microsoft.com/office/powerpoint/2010/main" val="223591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D560-F98B-3A44-AB39-1597C3C72BD4}"/>
              </a:ext>
            </a:extLst>
          </p:cNvPr>
          <p:cNvSpPr>
            <a:spLocks noGrp="1"/>
          </p:cNvSpPr>
          <p:nvPr>
            <p:ph type="title"/>
          </p:nvPr>
        </p:nvSpPr>
        <p:spPr>
          <a:xfrm>
            <a:off x="0" y="0"/>
            <a:ext cx="12192000" cy="1592654"/>
          </a:xfrm>
          <a:solidFill>
            <a:srgbClr val="0099FF"/>
          </a:solidFill>
        </p:spPr>
        <p:txBody>
          <a:bodyPr>
            <a:normAutofit/>
          </a:bodyPr>
          <a:lstStyle/>
          <a:p>
            <a:pPr algn="ctr"/>
            <a:r>
              <a:rPr lang="th-TH" sz="5500" b="1" dirty="0">
                <a:solidFill>
                  <a:srgbClr val="FFFF00"/>
                </a:solidFill>
              </a:rPr>
              <a:t>มีวิธีใดบ้างที่จะหยุดการนินทา?</a:t>
            </a:r>
            <a:br>
              <a:rPr lang="en-US" sz="5500" b="1" dirty="0">
                <a:solidFill>
                  <a:srgbClr val="FFFF00"/>
                </a:solidFill>
              </a:rPr>
            </a:br>
            <a:r>
              <a:rPr lang="en-US" sz="3200" b="1" dirty="0">
                <a:solidFill>
                  <a:schemeClr val="bg1"/>
                </a:solidFill>
              </a:rPr>
              <a:t>What are some ways to stop backbiting?</a:t>
            </a:r>
          </a:p>
        </p:txBody>
      </p:sp>
      <p:sp>
        <p:nvSpPr>
          <p:cNvPr id="3" name="Content Placeholder 2">
            <a:extLst>
              <a:ext uri="{FF2B5EF4-FFF2-40B4-BE49-F238E27FC236}">
                <a16:creationId xmlns:a16="http://schemas.microsoft.com/office/drawing/2014/main" id="{B8B3AA78-ABA0-AD4B-B256-84BA8EC11565}"/>
              </a:ext>
            </a:extLst>
          </p:cNvPr>
          <p:cNvSpPr>
            <a:spLocks noGrp="1"/>
          </p:cNvSpPr>
          <p:nvPr>
            <p:ph idx="1"/>
          </p:nvPr>
        </p:nvSpPr>
        <p:spPr>
          <a:xfrm>
            <a:off x="387781" y="1733334"/>
            <a:ext cx="11205274" cy="5447654"/>
          </a:xfrm>
        </p:spPr>
        <p:txBody>
          <a:bodyPr>
            <a:normAutofit/>
          </a:bodyPr>
          <a:lstStyle/>
          <a:p>
            <a:pPr marL="0" indent="0">
              <a:buNone/>
            </a:pPr>
            <a:r>
              <a:rPr lang="th-TH" sz="4400" b="1" dirty="0"/>
              <a:t>คำแนะนำ:</a:t>
            </a:r>
            <a:r>
              <a:rPr lang="th-TH" sz="4400" dirty="0"/>
              <a:t> </a:t>
            </a:r>
            <a:endParaRPr lang="en-US" sz="4400" dirty="0"/>
          </a:p>
          <a:p>
            <a:pPr marL="0" indent="0">
              <a:buNone/>
            </a:pPr>
            <a:r>
              <a:rPr lang="en-US" sz="3800" dirty="0"/>
              <a:t>•</a:t>
            </a:r>
            <a:r>
              <a:rPr lang="th-TH" sz="3800" dirty="0"/>
              <a:t>คุณมีเวลา 15 นาทีในการจัดเตรียมการสวมบทบาทที่แสดงให้เห็นว่าการหยุดหรือป้องกันการนินทา</a:t>
            </a:r>
            <a:endParaRPr lang="en-US" sz="3800" dirty="0"/>
          </a:p>
          <a:p>
            <a:pPr marL="0" indent="0">
              <a:buNone/>
            </a:pPr>
            <a:r>
              <a:rPr lang="en-US" sz="3800" dirty="0"/>
              <a:t>•</a:t>
            </a:r>
            <a:r>
              <a:rPr lang="th-TH" sz="3800" dirty="0"/>
              <a:t>คุณจะแสดงบทบาทของคุณต่อกลุ่ม</a:t>
            </a:r>
            <a:r>
              <a:rPr lang="en-US" sz="3800" dirty="0"/>
              <a:t> </a:t>
            </a:r>
          </a:p>
          <a:p>
            <a:pPr marL="0" indent="0">
              <a:buNone/>
            </a:pPr>
            <a:endParaRPr lang="en-US" sz="1000" b="1" dirty="0"/>
          </a:p>
          <a:p>
            <a:pPr marL="0" indent="0">
              <a:buNone/>
            </a:pPr>
            <a:r>
              <a:rPr lang="en-US" b="1" dirty="0">
                <a:solidFill>
                  <a:srgbClr val="0070C0"/>
                </a:solidFill>
              </a:rPr>
              <a:t>Instructions:</a:t>
            </a:r>
            <a:endParaRPr lang="en-US" dirty="0">
              <a:solidFill>
                <a:srgbClr val="0070C0"/>
              </a:solidFill>
            </a:endParaRPr>
          </a:p>
          <a:p>
            <a:pPr lvl="0"/>
            <a:r>
              <a:rPr lang="en-US" dirty="0">
                <a:solidFill>
                  <a:srgbClr val="0070C0"/>
                </a:solidFill>
              </a:rPr>
              <a:t>You have 15 minutes to prepare a role-play that shows stopping or preventing backbiting.</a:t>
            </a:r>
          </a:p>
          <a:p>
            <a:r>
              <a:rPr lang="en-US" dirty="0">
                <a:solidFill>
                  <a:srgbClr val="0070C0"/>
                </a:solidFill>
              </a:rPr>
              <a:t>You will present your role play to the group. </a:t>
            </a:r>
          </a:p>
          <a:p>
            <a:endParaRPr lang="en-US" dirty="0"/>
          </a:p>
        </p:txBody>
      </p:sp>
    </p:spTree>
    <p:extLst>
      <p:ext uri="{BB962C8B-B14F-4D97-AF65-F5344CB8AC3E}">
        <p14:creationId xmlns:p14="http://schemas.microsoft.com/office/powerpoint/2010/main" val="288209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D560-F98B-3A44-AB39-1597C3C72BD4}"/>
              </a:ext>
            </a:extLst>
          </p:cNvPr>
          <p:cNvSpPr>
            <a:spLocks noGrp="1"/>
          </p:cNvSpPr>
          <p:nvPr>
            <p:ph type="title"/>
          </p:nvPr>
        </p:nvSpPr>
        <p:spPr>
          <a:xfrm>
            <a:off x="0" y="0"/>
            <a:ext cx="12192000" cy="1592654"/>
          </a:xfrm>
          <a:solidFill>
            <a:srgbClr val="0099FF"/>
          </a:solidFill>
        </p:spPr>
        <p:txBody>
          <a:bodyPr>
            <a:normAutofit/>
          </a:bodyPr>
          <a:lstStyle/>
          <a:p>
            <a:pPr algn="ctr"/>
            <a:r>
              <a:rPr lang="en-US" b="1" dirty="0">
                <a:solidFill>
                  <a:srgbClr val="FF0000"/>
                </a:solidFill>
              </a:rPr>
              <a:t>CHECK THE THAI</a:t>
            </a:r>
            <a:r>
              <a:rPr lang="en-US" b="1" dirty="0">
                <a:solidFill>
                  <a:schemeClr val="bg1"/>
                </a:solidFill>
              </a:rPr>
              <a:t> </a:t>
            </a:r>
            <a:r>
              <a:rPr lang="th-TH" b="1" dirty="0">
                <a:solidFill>
                  <a:schemeClr val="bg1"/>
                </a:solidFill>
              </a:rPr>
              <a:t>คำถาม</a:t>
            </a:r>
            <a:r>
              <a:rPr lang="en-US" b="1" dirty="0">
                <a:solidFill>
                  <a:schemeClr val="bg1"/>
                </a:solidFill>
              </a:rPr>
              <a:t>  - </a:t>
            </a:r>
            <a:r>
              <a:rPr lang="en-US" sz="2600" b="1" dirty="0">
                <a:solidFill>
                  <a:schemeClr val="bg1"/>
                </a:solidFill>
              </a:rPr>
              <a:t>Question?</a:t>
            </a:r>
          </a:p>
        </p:txBody>
      </p:sp>
      <p:sp>
        <p:nvSpPr>
          <p:cNvPr id="3" name="Content Placeholder 2">
            <a:extLst>
              <a:ext uri="{FF2B5EF4-FFF2-40B4-BE49-F238E27FC236}">
                <a16:creationId xmlns:a16="http://schemas.microsoft.com/office/drawing/2014/main" id="{B8B3AA78-ABA0-AD4B-B256-84BA8EC11565}"/>
              </a:ext>
            </a:extLst>
          </p:cNvPr>
          <p:cNvSpPr>
            <a:spLocks noGrp="1"/>
          </p:cNvSpPr>
          <p:nvPr>
            <p:ph idx="1"/>
          </p:nvPr>
        </p:nvSpPr>
        <p:spPr>
          <a:xfrm>
            <a:off x="387781" y="1733334"/>
            <a:ext cx="11205274" cy="5447654"/>
          </a:xfrm>
        </p:spPr>
        <p:txBody>
          <a:bodyPr>
            <a:normAutofit/>
          </a:bodyPr>
          <a:lstStyle/>
          <a:p>
            <a:r>
              <a:rPr lang="th-TH" sz="4400" dirty="0"/>
              <a:t>เหตุใดบุคคลในบทบาทจึงนินทา</a:t>
            </a:r>
            <a:r>
              <a:rPr lang="en-US" sz="4400" dirty="0"/>
              <a:t>?</a:t>
            </a:r>
          </a:p>
          <a:p>
            <a:r>
              <a:rPr lang="th-TH" sz="4400" dirty="0"/>
              <a:t>ใช้เทคนิคอะไรในการหยุดการนินทา เป็นประโยชน์หรือไม่? </a:t>
            </a:r>
            <a:endParaRPr lang="en-US" sz="4400" dirty="0"/>
          </a:p>
          <a:p>
            <a:r>
              <a:rPr lang="th-TH" sz="4400" dirty="0"/>
              <a:t>คุณคิดวิธีอื่นในการหยุดหรือป้องกันการนินทาได้หรือไม่?</a:t>
            </a:r>
            <a:endParaRPr lang="en-US" sz="4400" b="1" dirty="0"/>
          </a:p>
          <a:p>
            <a:pPr marL="0" indent="0">
              <a:buNone/>
            </a:pPr>
            <a:endParaRPr lang="en-US" sz="1000" b="1" dirty="0"/>
          </a:p>
          <a:p>
            <a:pPr marL="0" indent="0">
              <a:buNone/>
            </a:pPr>
            <a:endParaRPr lang="en-US" sz="1000" b="1" dirty="0"/>
          </a:p>
          <a:p>
            <a:pPr lvl="0"/>
            <a:r>
              <a:rPr lang="en-US" dirty="0">
                <a:solidFill>
                  <a:srgbClr val="0070C0"/>
                </a:solidFill>
              </a:rPr>
              <a:t>Why was the person in the role play was backbiting?</a:t>
            </a:r>
          </a:p>
          <a:p>
            <a:pPr lvl="0"/>
            <a:r>
              <a:rPr lang="en-US" dirty="0">
                <a:solidFill>
                  <a:srgbClr val="0070C0"/>
                </a:solidFill>
              </a:rPr>
              <a:t>What technique was used to stop the backbiting? Was it helpful?</a:t>
            </a:r>
          </a:p>
          <a:p>
            <a:pPr lvl="0"/>
            <a:r>
              <a:rPr lang="en-US" dirty="0">
                <a:solidFill>
                  <a:srgbClr val="0070C0"/>
                </a:solidFill>
              </a:rPr>
              <a:t>Can you think of any other way to stop or prevent backbiting?</a:t>
            </a:r>
            <a:endParaRPr lang="en-US" dirty="0"/>
          </a:p>
        </p:txBody>
      </p:sp>
    </p:spTree>
    <p:extLst>
      <p:ext uri="{BB962C8B-B14F-4D97-AF65-F5344CB8AC3E}">
        <p14:creationId xmlns:p14="http://schemas.microsoft.com/office/powerpoint/2010/main" val="34276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E51E7-9B45-344D-B9DF-D6B0EAF3BEE3}"/>
              </a:ext>
            </a:extLst>
          </p:cNvPr>
          <p:cNvSpPr>
            <a:spLocks noGrp="1"/>
          </p:cNvSpPr>
          <p:nvPr>
            <p:ph idx="1"/>
          </p:nvPr>
        </p:nvSpPr>
        <p:spPr>
          <a:xfrm>
            <a:off x="662354" y="4208195"/>
            <a:ext cx="7040304" cy="2614942"/>
          </a:xfrm>
        </p:spPr>
        <p:txBody>
          <a:bodyPr/>
          <a:lstStyle/>
          <a:p>
            <a:pPr marL="0" indent="0">
              <a:buNone/>
            </a:pPr>
            <a:r>
              <a:rPr lang="en-US" dirty="0">
                <a:latin typeface="Times New Roman" panose="02020603050405020304" pitchFamily="18" charset="0"/>
                <a:cs typeface="Times New Roman" panose="02020603050405020304" pitchFamily="18" charset="0"/>
              </a:rPr>
              <a:t>“On </a:t>
            </a:r>
            <a:r>
              <a:rPr lang="en-US" b="1" u="sng" dirty="0">
                <a:solidFill>
                  <a:srgbClr val="FF0000"/>
                </a:solidFill>
                <a:latin typeface="Times New Roman" panose="02020603050405020304" pitchFamily="18" charset="0"/>
                <a:cs typeface="Times New Roman" panose="02020603050405020304" pitchFamily="18" charset="0"/>
              </a:rPr>
              <a:t>no subject </a:t>
            </a:r>
            <a:r>
              <a:rPr lang="en-US" dirty="0">
                <a:latin typeface="Times New Roman" panose="02020603050405020304" pitchFamily="18" charset="0"/>
                <a:cs typeface="Times New Roman" panose="02020603050405020304" pitchFamily="18" charset="0"/>
              </a:rPr>
              <a:t>are the Bahá’í teachings </a:t>
            </a:r>
            <a:r>
              <a:rPr lang="en-US" b="1" dirty="0">
                <a:solidFill>
                  <a:srgbClr val="FF0000"/>
                </a:solidFill>
                <a:latin typeface="Times New Roman" panose="02020603050405020304" pitchFamily="18" charset="0"/>
                <a:cs typeface="Times New Roman" panose="02020603050405020304" pitchFamily="18" charset="0"/>
              </a:rPr>
              <a:t>more emphatic </a:t>
            </a:r>
            <a:r>
              <a:rPr lang="en-US" dirty="0">
                <a:latin typeface="Times New Roman" panose="02020603050405020304" pitchFamily="18" charset="0"/>
                <a:cs typeface="Times New Roman" panose="02020603050405020304" pitchFamily="18" charset="0"/>
              </a:rPr>
              <a:t>than on the necessity to abstain from </a:t>
            </a:r>
            <a:r>
              <a:rPr lang="en-US" u="sng" dirty="0">
                <a:latin typeface="Times New Roman" panose="02020603050405020304" pitchFamily="18" charset="0"/>
                <a:cs typeface="Times New Roman" panose="02020603050405020304" pitchFamily="18" charset="0"/>
              </a:rPr>
              <a:t>fault-finding and backbiting</a:t>
            </a:r>
            <a:r>
              <a:rPr lang="en-US"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 Universal House of Justice</a:t>
            </a:r>
          </a:p>
        </p:txBody>
      </p:sp>
      <p:pic>
        <p:nvPicPr>
          <p:cNvPr id="4" name="Picture 3">
            <a:extLst>
              <a:ext uri="{FF2B5EF4-FFF2-40B4-BE49-F238E27FC236}">
                <a16:creationId xmlns:a16="http://schemas.microsoft.com/office/drawing/2014/main" id="{42C3C820-C9B0-584B-B72B-98003A885D93}"/>
              </a:ext>
            </a:extLst>
          </p:cNvPr>
          <p:cNvPicPr>
            <a:picLocks noChangeAspect="1"/>
          </p:cNvPicPr>
          <p:nvPr/>
        </p:nvPicPr>
        <p:blipFill>
          <a:blip r:embed="rId2">
            <a:extLst>
              <a:ext uri="{BEBA8EAE-BF5A-486C-A8C5-ECC9F3942E4B}">
                <a14:imgProps xmlns:a14="http://schemas.microsoft.com/office/drawing/2010/main">
                  <a14:imgLayer>
                    <a14:imgEffect>
                      <a14:sharpenSoften amount="46000"/>
                    </a14:imgEffect>
                    <a14:imgEffect>
                      <a14:saturation sat="150000"/>
                    </a14:imgEffect>
                    <a14:imgEffect>
                      <a14:brightnessContrast bright="24000" contrast="18000"/>
                    </a14:imgEffect>
                  </a14:imgLayer>
                </a14:imgProps>
              </a:ext>
            </a:extLst>
          </a:blip>
          <a:stretch>
            <a:fillRect/>
          </a:stretch>
        </p:blipFill>
        <p:spPr>
          <a:xfrm>
            <a:off x="7883612" y="4069273"/>
            <a:ext cx="3447174" cy="1924394"/>
          </a:xfrm>
          <a:prstGeom prst="rect">
            <a:avLst/>
          </a:prstGeom>
          <a:ln>
            <a:solidFill>
              <a:schemeClr val="accent1"/>
            </a:solidFill>
          </a:ln>
        </p:spPr>
      </p:pic>
      <p:sp>
        <p:nvSpPr>
          <p:cNvPr id="5" name="Multiply 4">
            <a:extLst>
              <a:ext uri="{FF2B5EF4-FFF2-40B4-BE49-F238E27FC236}">
                <a16:creationId xmlns:a16="http://schemas.microsoft.com/office/drawing/2014/main" id="{E021B08C-5370-9D4A-A521-C60E3DC8B492}"/>
              </a:ext>
            </a:extLst>
          </p:cNvPr>
          <p:cNvSpPr/>
          <p:nvPr/>
        </p:nvSpPr>
        <p:spPr>
          <a:xfrm>
            <a:off x="8847438" y="4942704"/>
            <a:ext cx="1584628" cy="1546324"/>
          </a:xfrm>
          <a:prstGeom prst="mathMultiply">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379F52C-553B-6B4D-A2F4-54C3031968F1}"/>
              </a:ext>
            </a:extLst>
          </p:cNvPr>
          <p:cNvSpPr>
            <a:spLocks noGrp="1"/>
          </p:cNvSpPr>
          <p:nvPr>
            <p:ph type="title"/>
          </p:nvPr>
        </p:nvSpPr>
        <p:spPr>
          <a:xfrm>
            <a:off x="1" y="26391"/>
            <a:ext cx="12192000" cy="1380782"/>
          </a:xfrm>
          <a:solidFill>
            <a:srgbClr val="0099FF"/>
          </a:solidFill>
        </p:spPr>
        <p:txBody>
          <a:bodyPr>
            <a:normAutofit fontScale="90000"/>
          </a:bodyPr>
          <a:lstStyle/>
          <a:p>
            <a:pPr algn="ctr"/>
            <a:br>
              <a:rPr lang="en-US" sz="3400" b="1" dirty="0">
                <a:solidFill>
                  <a:schemeClr val="bg1"/>
                </a:solidFill>
              </a:rPr>
            </a:br>
            <a:r>
              <a:rPr lang="th-TH" sz="4900" b="1" dirty="0">
                <a:solidFill>
                  <a:schemeClr val="bg1"/>
                </a:solidFill>
                <a:cs typeface="+mn-cs"/>
              </a:rPr>
              <a:t>คำสอนของ</a:t>
            </a:r>
            <a:r>
              <a:rPr lang="th-TH" b="1" dirty="0">
                <a:solidFill>
                  <a:schemeClr val="bg1"/>
                </a:solidFill>
                <a:cs typeface="+mn-cs"/>
              </a:rPr>
              <a:t>ศาสนาบาไฮ</a:t>
            </a:r>
            <a:r>
              <a:rPr lang="en-US" sz="3600" b="1" dirty="0">
                <a:solidFill>
                  <a:schemeClr val="bg1"/>
                </a:solidFill>
                <a:cs typeface="+mn-cs"/>
              </a:rPr>
              <a:t> </a:t>
            </a:r>
            <a:br>
              <a:rPr lang="en-US" sz="3400" b="1" dirty="0">
                <a:solidFill>
                  <a:schemeClr val="bg1"/>
                </a:solidFill>
                <a:cs typeface="+mn-cs"/>
              </a:rPr>
            </a:br>
            <a:r>
              <a:rPr lang="en-US" sz="2900" b="1" dirty="0">
                <a:solidFill>
                  <a:schemeClr val="bg1"/>
                </a:solidFill>
              </a:rPr>
              <a:t>Baha’i Teachings</a:t>
            </a:r>
            <a:br>
              <a:rPr lang="en-US" sz="3400" b="1" dirty="0">
                <a:solidFill>
                  <a:schemeClr val="bg1"/>
                </a:solidFill>
              </a:rPr>
            </a:br>
            <a:endParaRPr lang="en-US" sz="4000" b="1" dirty="0">
              <a:solidFill>
                <a:schemeClr val="bg1"/>
              </a:solidFill>
            </a:endParaRPr>
          </a:p>
        </p:txBody>
      </p:sp>
      <p:sp>
        <p:nvSpPr>
          <p:cNvPr id="7" name="TextBox 6">
            <a:extLst>
              <a:ext uri="{FF2B5EF4-FFF2-40B4-BE49-F238E27FC236}">
                <a16:creationId xmlns:a16="http://schemas.microsoft.com/office/drawing/2014/main" id="{A65765D1-0329-0F4A-9426-379FE3C4D9E7}"/>
              </a:ext>
            </a:extLst>
          </p:cNvPr>
          <p:cNvSpPr txBox="1"/>
          <p:nvPr/>
        </p:nvSpPr>
        <p:spPr>
          <a:xfrm>
            <a:off x="556845" y="1758461"/>
            <a:ext cx="11049000" cy="2000548"/>
          </a:xfrm>
          <a:prstGeom prst="rect">
            <a:avLst/>
          </a:prstGeom>
          <a:noFill/>
        </p:spPr>
        <p:txBody>
          <a:bodyPr wrap="square" rtlCol="0">
            <a:spAutoFit/>
          </a:bodyPr>
          <a:lstStyle/>
          <a:p>
            <a:r>
              <a:rPr lang="th-TH" sz="4400" dirty="0"/>
              <a:t>ในบรรดาคำสอนของศาสนาบาไฮ ไม่มีหัวข้อใดที่ได้รับการเน้นย้ำให้เห็นความจำเป็นมากกว่า การงดเว้นจากการจับผิดและห้ามการนินทา</a:t>
            </a:r>
            <a:endParaRPr lang="en-US" sz="4400" dirty="0"/>
          </a:p>
          <a:p>
            <a:r>
              <a:rPr lang="en-US" sz="3600" dirty="0"/>
              <a:t>          - </a:t>
            </a:r>
            <a:r>
              <a:rPr lang="th-TH" sz="3600" dirty="0"/>
              <a:t>สภายุติธรรมแห่งสากล </a:t>
            </a:r>
            <a:endParaRPr lang="en-US" sz="3600" dirty="0"/>
          </a:p>
        </p:txBody>
      </p:sp>
    </p:spTree>
    <p:extLst>
      <p:ext uri="{BB962C8B-B14F-4D97-AF65-F5344CB8AC3E}">
        <p14:creationId xmlns:p14="http://schemas.microsoft.com/office/powerpoint/2010/main" val="159404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D1260-AF0E-644D-AE04-E153E2A8412D}"/>
              </a:ext>
            </a:extLst>
          </p:cNvPr>
          <p:cNvSpPr>
            <a:spLocks noGrp="1"/>
          </p:cNvSpPr>
          <p:nvPr>
            <p:ph idx="1"/>
          </p:nvPr>
        </p:nvSpPr>
        <p:spPr>
          <a:xfrm>
            <a:off x="269770" y="155901"/>
            <a:ext cx="11517418" cy="3273026"/>
          </a:xfrm>
        </p:spPr>
        <p:txBody>
          <a:bodyPr>
            <a:noAutofit/>
          </a:bodyPr>
          <a:lstStyle/>
          <a:p>
            <a:pPr marL="0" indent="0">
              <a:buNone/>
            </a:pPr>
            <a:r>
              <a:rPr lang="en-US" dirty="0">
                <a:solidFill>
                  <a:srgbClr val="FF0000"/>
                </a:solidFill>
              </a:rPr>
              <a:t>(Reference for Facilitators)      </a:t>
            </a:r>
            <a:r>
              <a:rPr lang="en-US" b="1" u="sng" dirty="0"/>
              <a:t>HOW TO HELP </a:t>
            </a:r>
            <a:r>
              <a:rPr lang="en-US" b="1" u="sng" dirty="0">
                <a:solidFill>
                  <a:srgbClr val="FF0000"/>
                </a:solidFill>
              </a:rPr>
              <a:t>OTHERS</a:t>
            </a:r>
            <a:r>
              <a:rPr lang="en-US" b="1" u="sng" dirty="0"/>
              <a:t> STOP BACKBITING</a:t>
            </a:r>
            <a:br>
              <a:rPr lang="en-US" dirty="0"/>
            </a:br>
            <a:r>
              <a:rPr lang="en-US" sz="2400" dirty="0">
                <a:latin typeface="Times New Roman" panose="02020603050405020304" pitchFamily="18" charset="0"/>
                <a:cs typeface="Times New Roman" panose="02020603050405020304" pitchFamily="18" charset="0"/>
              </a:rPr>
              <a:t>Get up and move</a:t>
            </a:r>
          </a:p>
          <a:p>
            <a:pPr lvl="0"/>
            <a:r>
              <a:rPr lang="en-US" sz="2400" dirty="0">
                <a:latin typeface="Times New Roman" panose="02020603050405020304" pitchFamily="18" charset="0"/>
                <a:cs typeface="Times New Roman" panose="02020603050405020304" pitchFamily="18" charset="0"/>
              </a:rPr>
              <a:t>Be silent.</a:t>
            </a:r>
          </a:p>
          <a:p>
            <a:pPr lvl="0"/>
            <a:r>
              <a:rPr lang="en-US" sz="2400" dirty="0">
                <a:latin typeface="Times New Roman" panose="02020603050405020304" pitchFamily="18" charset="0"/>
                <a:cs typeface="Times New Roman" panose="02020603050405020304" pitchFamily="18" charset="0"/>
              </a:rPr>
              <a:t>Change the subject.</a:t>
            </a:r>
          </a:p>
          <a:p>
            <a:pPr lvl="0"/>
            <a:r>
              <a:rPr lang="en-US" sz="2400" dirty="0">
                <a:latin typeface="Times New Roman" panose="02020603050405020304" pitchFamily="18" charset="0"/>
                <a:cs typeface="Times New Roman" panose="02020603050405020304" pitchFamily="18" charset="0"/>
              </a:rPr>
              <a:t>Suggest they talk directly to the person or to an institution involved.</a:t>
            </a:r>
          </a:p>
          <a:p>
            <a:pPr lvl="0"/>
            <a:r>
              <a:rPr lang="en-US" sz="2400" dirty="0">
                <a:latin typeface="Times New Roman" panose="02020603050405020304" pitchFamily="18" charset="0"/>
                <a:cs typeface="Times New Roman" panose="02020603050405020304" pitchFamily="18" charset="0"/>
              </a:rPr>
              <a:t>Share a quote with them about backbiting.</a:t>
            </a:r>
          </a:p>
          <a:p>
            <a:pPr lvl="0"/>
            <a:r>
              <a:rPr lang="en-US" sz="2400" dirty="0">
                <a:latin typeface="Times New Roman" panose="02020603050405020304" pitchFamily="18" charset="0"/>
                <a:cs typeface="Times New Roman" panose="02020603050405020304" pitchFamily="18" charset="0"/>
              </a:rPr>
              <a:t>Say something like, “I don't want to talk about others; it makes me feel uncomfortable.” </a:t>
            </a:r>
          </a:p>
          <a:p>
            <a:pPr marL="0" lvl="0" indent="0">
              <a:buNone/>
            </a:pPr>
            <a:r>
              <a:rPr lang="en-US" sz="2400" dirty="0">
                <a:latin typeface="Times New Roman" panose="02020603050405020304" pitchFamily="18" charset="0"/>
                <a:cs typeface="Times New Roman" panose="02020603050405020304" pitchFamily="18" charset="0"/>
              </a:rPr>
              <a:t>   Or “ I don’t feel comfortable talking about others. I don’t want to be a cause of disunity.”</a:t>
            </a:r>
          </a:p>
          <a:p>
            <a:pPr lvl="0"/>
            <a:r>
              <a:rPr lang="en-US" sz="2400" dirty="0">
                <a:latin typeface="Times New Roman" panose="02020603050405020304" pitchFamily="18" charset="0"/>
                <a:cs typeface="Times New Roman" panose="02020603050405020304" pitchFamily="18" charset="0"/>
              </a:rPr>
              <a:t>Say something positive. People who gossip say negative things about others in order to make themselves feel better by comparison. Stop the gossip by stating something positive about the person they are gossiping about.</a:t>
            </a:r>
          </a:p>
          <a:p>
            <a:pPr lvl="0"/>
            <a:r>
              <a:rPr lang="en-US" sz="2400" dirty="0">
                <a:latin typeface="Times New Roman" panose="02020603050405020304" pitchFamily="18" charset="0"/>
                <a:cs typeface="Times New Roman" panose="02020603050405020304" pitchFamily="18" charset="0"/>
              </a:rPr>
              <a:t>Turn the gossip into a conversation about helping that person.</a:t>
            </a:r>
          </a:p>
          <a:p>
            <a:pPr lvl="0"/>
            <a:r>
              <a:rPr lang="en-US" sz="2400" dirty="0">
                <a:latin typeface="Times New Roman" panose="02020603050405020304" pitchFamily="18" charset="0"/>
                <a:cs typeface="Times New Roman" panose="02020603050405020304" pitchFamily="18" charset="0"/>
              </a:rPr>
              <a:t>Point out missing information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gossiper’s story often has holes.  </a:t>
            </a:r>
          </a:p>
          <a:p>
            <a:pPr lvl="0"/>
            <a:r>
              <a:rPr lang="en-US" sz="2400" dirty="0">
                <a:latin typeface="Times New Roman" panose="02020603050405020304" pitchFamily="18" charset="0"/>
                <a:cs typeface="Times New Roman" panose="02020603050405020304" pitchFamily="18" charset="0"/>
              </a:rPr>
              <a:t>Tell them you have made a pledge not to backbite.</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9654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E3A-F237-664F-87BD-BC4A296E3644}"/>
              </a:ext>
            </a:extLst>
          </p:cNvPr>
          <p:cNvSpPr>
            <a:spLocks noGrp="1"/>
          </p:cNvSpPr>
          <p:nvPr>
            <p:ph type="title"/>
          </p:nvPr>
        </p:nvSpPr>
        <p:spPr>
          <a:xfrm>
            <a:off x="0" y="123095"/>
            <a:ext cx="12192000" cy="1325563"/>
          </a:xfrm>
        </p:spPr>
        <p:txBody>
          <a:bodyPr>
            <a:normAutofit fontScale="90000"/>
          </a:bodyPr>
          <a:lstStyle/>
          <a:p>
            <a:r>
              <a:rPr lang="en-US" sz="4800" b="1" dirty="0">
                <a:solidFill>
                  <a:srgbClr val="0070C0"/>
                </a:solidFill>
              </a:rPr>
              <a:t>     </a:t>
            </a:r>
            <a:r>
              <a:rPr lang="en-US" sz="6000" b="1" dirty="0">
                <a:solidFill>
                  <a:srgbClr val="0099FF"/>
                </a:solidFill>
              </a:rPr>
              <a:t>รายการวิธีที่จะช่วยให้ผู้อื่นหยุดการแบ็กอัพ</a:t>
            </a:r>
            <a:br>
              <a:rPr lang="en-US" dirty="0"/>
            </a:br>
            <a:endParaRPr lang="en-US" sz="4800" b="1" dirty="0">
              <a:solidFill>
                <a:srgbClr val="0070C0"/>
              </a:solidFill>
            </a:endParaRPr>
          </a:p>
        </p:txBody>
      </p:sp>
      <p:sp>
        <p:nvSpPr>
          <p:cNvPr id="3" name="Content Placeholder 2">
            <a:extLst>
              <a:ext uri="{FF2B5EF4-FFF2-40B4-BE49-F238E27FC236}">
                <a16:creationId xmlns:a16="http://schemas.microsoft.com/office/drawing/2014/main" id="{5BA926CB-0FC7-A94A-A0DC-C646E564E3A0}"/>
              </a:ext>
            </a:extLst>
          </p:cNvPr>
          <p:cNvSpPr>
            <a:spLocks noGrp="1"/>
          </p:cNvSpPr>
          <p:nvPr>
            <p:ph idx="1"/>
          </p:nvPr>
        </p:nvSpPr>
        <p:spPr>
          <a:xfrm>
            <a:off x="785446" y="898755"/>
            <a:ext cx="10515600" cy="4351338"/>
          </a:xfrm>
        </p:spPr>
        <p:txBody>
          <a:bodyPr>
            <a:noAutofit/>
          </a:bodyPr>
          <a:lstStyle/>
          <a:p>
            <a:r>
              <a:rPr lang="en-US" dirty="0"/>
              <a:t>ลุกขึ้นและย้ายออกไป</a:t>
            </a:r>
          </a:p>
          <a:p>
            <a:pPr marL="0" indent="0">
              <a:buNone/>
            </a:pPr>
            <a:r>
              <a:rPr lang="en-US" dirty="0"/>
              <a:t>•เงียบ.</a:t>
            </a:r>
          </a:p>
          <a:p>
            <a:pPr marL="0" indent="0">
              <a:buNone/>
            </a:pPr>
            <a:r>
              <a:rPr lang="en-US" dirty="0"/>
              <a:t>•เปลี่ยนวิชา.</a:t>
            </a:r>
          </a:p>
          <a:p>
            <a:pPr marL="0" indent="0">
              <a:buNone/>
            </a:pPr>
            <a:r>
              <a:rPr lang="en-US" dirty="0"/>
              <a:t>•แนะนำให้พวกเขาพูดคุยโดยตรงกับบุคคลหรือสถาบันที่เกี่ยวข้อง</a:t>
            </a:r>
          </a:p>
          <a:p>
            <a:pPr marL="0" indent="0">
              <a:buNone/>
            </a:pPr>
            <a:r>
              <a:rPr lang="en-US" dirty="0"/>
              <a:t>•แบ่งปันใบเสนอราคากับพวกเขาเกี่ยวกับการเจาะย้อน</a:t>
            </a:r>
          </a:p>
          <a:p>
            <a:pPr marL="0" indent="0">
              <a:buNone/>
            </a:pPr>
            <a:r>
              <a:rPr lang="en-US" dirty="0"/>
              <a:t>•พูดบางอย่างเช่น“ ฉันไม่ต้องการพูดถึงคนอื่น มันทำให้ฉันรู้สึกอึดอัด” หรือ“ ฉันไม่สะดวกที่จะพูดถึงคนอื่น ฉันไม่ต้องการเป็นต้นเหตุให้เกิดการแตกแยก”</a:t>
            </a:r>
          </a:p>
          <a:p>
            <a:pPr marL="0" indent="0">
              <a:buNone/>
            </a:pPr>
            <a:r>
              <a:rPr lang="en-US" dirty="0"/>
              <a:t>•พูดอะไรบางอย่างในเชิงบวก คนที่พูดซุบซิบพูดในแง่ลบเกี่ยวกับคนอื่นเพื่อทำให้ตัวเองรู้สึกดีขึ้นโดยการเปรียบเทียบ หยุดการนินทาโดยระบุสิ่งที่เป็นบวกเกี่ยวกับบุคคลที่พวกเขากำลังนินทา</a:t>
            </a:r>
          </a:p>
          <a:p>
            <a:pPr marL="0" indent="0">
              <a:buNone/>
            </a:pPr>
            <a:r>
              <a:rPr lang="en-US" dirty="0"/>
              <a:t>•เปลี่ยนซุบซิบเป็นบทสนทนาเกี่ยวกับการช่วยเหลือบุคคลนั้น</a:t>
            </a:r>
          </a:p>
          <a:p>
            <a:pPr marL="0" indent="0">
              <a:buNone/>
            </a:pPr>
            <a:r>
              <a:rPr lang="en-US" dirty="0"/>
              <a:t>•ชี้ให้เห็นข้อมูลที่ขาดหายไป เรื่องราวของนักนินทามักจะมีช่องโหว่</a:t>
            </a:r>
          </a:p>
          <a:p>
            <a:pPr marL="0" indent="0">
              <a:buNone/>
            </a:pPr>
            <a:r>
              <a:rPr lang="en-US" dirty="0"/>
              <a:t>•บอกพวกเขาว่าคุณได้ให้คำมั่นสัญญาว่าจะไม่ตีกลับ</a:t>
            </a:r>
          </a:p>
          <a:p>
            <a:endParaRPr lang="en-US" dirty="0"/>
          </a:p>
        </p:txBody>
      </p:sp>
      <p:sp>
        <p:nvSpPr>
          <p:cNvPr id="4" name="Rectangle 3">
            <a:extLst>
              <a:ext uri="{FF2B5EF4-FFF2-40B4-BE49-F238E27FC236}">
                <a16:creationId xmlns:a16="http://schemas.microsoft.com/office/drawing/2014/main" id="{22FCBBE4-0B01-FC40-8016-3BA3987A933B}"/>
              </a:ext>
            </a:extLst>
          </p:cNvPr>
          <p:cNvSpPr/>
          <p:nvPr/>
        </p:nvSpPr>
        <p:spPr>
          <a:xfrm>
            <a:off x="8690849" y="290117"/>
            <a:ext cx="3471015" cy="461665"/>
          </a:xfrm>
          <a:prstGeom prst="rect">
            <a:avLst/>
          </a:prstGeom>
        </p:spPr>
        <p:txBody>
          <a:bodyPr wrap="none">
            <a:spAutoFit/>
          </a:bodyPr>
          <a:lstStyle/>
          <a:p>
            <a:r>
              <a:rPr lang="en-US" sz="2400" dirty="0">
                <a:solidFill>
                  <a:srgbClr val="FF0000"/>
                </a:solidFill>
              </a:rPr>
              <a:t>(Reference for Facilitators)</a:t>
            </a:r>
          </a:p>
        </p:txBody>
      </p:sp>
    </p:spTree>
    <p:extLst>
      <p:ext uri="{BB962C8B-B14F-4D97-AF65-F5344CB8AC3E}">
        <p14:creationId xmlns:p14="http://schemas.microsoft.com/office/powerpoint/2010/main" val="41939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280CB82-4055-EF40-9C8F-672EFE13186B}"/>
              </a:ext>
            </a:extLst>
          </p:cNvPr>
          <p:cNvPicPr>
            <a:picLocks noGrp="1" noChangeAspect="1"/>
          </p:cNvPicPr>
          <p:nvPr>
            <p:ph idx="1"/>
          </p:nvPr>
        </p:nvPicPr>
        <p:blipFill>
          <a:blip r:embed="rId3"/>
          <a:stretch>
            <a:fillRect/>
          </a:stretch>
        </p:blipFill>
        <p:spPr>
          <a:xfrm>
            <a:off x="7280031" y="2355558"/>
            <a:ext cx="2318614" cy="2255609"/>
          </a:xfrm>
        </p:spPr>
      </p:pic>
      <p:sp>
        <p:nvSpPr>
          <p:cNvPr id="3" name="TextBox 2">
            <a:extLst>
              <a:ext uri="{FF2B5EF4-FFF2-40B4-BE49-F238E27FC236}">
                <a16:creationId xmlns:a16="http://schemas.microsoft.com/office/drawing/2014/main" id="{C7796804-F392-844C-AA6E-953D9E6F3B0D}"/>
              </a:ext>
            </a:extLst>
          </p:cNvPr>
          <p:cNvSpPr txBox="1"/>
          <p:nvPr/>
        </p:nvSpPr>
        <p:spPr>
          <a:xfrm>
            <a:off x="0" y="5182712"/>
            <a:ext cx="12529751" cy="1200329"/>
          </a:xfrm>
          <a:prstGeom prst="rect">
            <a:avLst/>
          </a:prstGeom>
          <a:noFill/>
        </p:spPr>
        <p:txBody>
          <a:bodyPr wrap="square" rtlCol="0">
            <a:spAutoFit/>
          </a:bodyPr>
          <a:lstStyle/>
          <a:p>
            <a:pPr algn="ctr"/>
            <a:r>
              <a:rPr lang="en-US" sz="3600" dirty="0">
                <a:solidFill>
                  <a:srgbClr val="FFFF00"/>
                </a:solidFill>
                <a:latin typeface="Times New Roman" panose="02020603050405020304" pitchFamily="18" charset="0"/>
                <a:cs typeface="Times New Roman" panose="02020603050405020304" pitchFamily="18" charset="0"/>
              </a:rPr>
              <a:t>Let’s make a pledge to </a:t>
            </a:r>
            <a:r>
              <a:rPr lang="en-US" sz="3600" b="1" dirty="0">
                <a:solidFill>
                  <a:srgbClr val="C00000"/>
                </a:solidFill>
                <a:latin typeface="Times New Roman" panose="02020603050405020304" pitchFamily="18" charset="0"/>
                <a:cs typeface="Times New Roman" panose="02020603050405020304" pitchFamily="18" charset="0"/>
              </a:rPr>
              <a:t>STOP</a:t>
            </a:r>
            <a:r>
              <a:rPr lang="en-US" sz="3600" dirty="0">
                <a:solidFill>
                  <a:srgbClr val="FFFF00"/>
                </a:solidFill>
                <a:latin typeface="Times New Roman" panose="02020603050405020304" pitchFamily="18" charset="0"/>
                <a:cs typeface="Times New Roman" panose="02020603050405020304" pitchFamily="18" charset="0"/>
              </a:rPr>
              <a:t> ourselves and others </a:t>
            </a:r>
          </a:p>
          <a:p>
            <a:pPr algn="ctr"/>
            <a:r>
              <a:rPr lang="en-US" sz="3600" dirty="0">
                <a:solidFill>
                  <a:srgbClr val="FFFF00"/>
                </a:solidFill>
                <a:latin typeface="Times New Roman" panose="02020603050405020304" pitchFamily="18" charset="0"/>
                <a:cs typeface="Times New Roman" panose="02020603050405020304" pitchFamily="18" charset="0"/>
              </a:rPr>
              <a:t>from backbiting …</a:t>
            </a:r>
          </a:p>
        </p:txBody>
      </p:sp>
      <p:pic>
        <p:nvPicPr>
          <p:cNvPr id="5" name="Content Placeholder 4">
            <a:extLst>
              <a:ext uri="{FF2B5EF4-FFF2-40B4-BE49-F238E27FC236}">
                <a16:creationId xmlns:a16="http://schemas.microsoft.com/office/drawing/2014/main" id="{A117CF52-E166-8E45-A341-75E9C03FB9B2}"/>
              </a:ext>
            </a:extLst>
          </p:cNvPr>
          <p:cNvPicPr>
            <a:picLocks noChangeAspect="1"/>
          </p:cNvPicPr>
          <p:nvPr/>
        </p:nvPicPr>
        <p:blipFill>
          <a:blip r:embed="rId4"/>
          <a:stretch>
            <a:fillRect/>
          </a:stretch>
        </p:blipFill>
        <p:spPr>
          <a:xfrm>
            <a:off x="2804450" y="2351921"/>
            <a:ext cx="3912715" cy="2386756"/>
          </a:xfrm>
          <a:prstGeom prst="rect">
            <a:avLst/>
          </a:prstGeom>
        </p:spPr>
      </p:pic>
      <p:sp>
        <p:nvSpPr>
          <p:cNvPr id="2" name="TextBox 1">
            <a:extLst>
              <a:ext uri="{FF2B5EF4-FFF2-40B4-BE49-F238E27FC236}">
                <a16:creationId xmlns:a16="http://schemas.microsoft.com/office/drawing/2014/main" id="{4D83D2E0-A3B7-CF46-8346-7137CF602836}"/>
              </a:ext>
            </a:extLst>
          </p:cNvPr>
          <p:cNvSpPr txBox="1"/>
          <p:nvPr/>
        </p:nvSpPr>
        <p:spPr>
          <a:xfrm>
            <a:off x="0" y="294344"/>
            <a:ext cx="12192000" cy="1785104"/>
          </a:xfrm>
          <a:prstGeom prst="rect">
            <a:avLst/>
          </a:prstGeom>
          <a:noFill/>
        </p:spPr>
        <p:txBody>
          <a:bodyPr wrap="square" rtlCol="0">
            <a:spAutoFit/>
          </a:bodyPr>
          <a:lstStyle/>
          <a:p>
            <a:pPr algn="ctr"/>
            <a:r>
              <a:rPr lang="th-TH" sz="5500" b="1" dirty="0">
                <a:solidFill>
                  <a:srgbClr val="FFFF00"/>
                </a:solidFill>
              </a:rPr>
              <a:t>ขอให้คำมั่นสัญญาที่จะ</a:t>
            </a:r>
            <a:r>
              <a:rPr lang="th-TH" sz="5500" b="1" dirty="0">
                <a:solidFill>
                  <a:srgbClr val="C00000"/>
                </a:solidFill>
              </a:rPr>
              <a:t>หยุด</a:t>
            </a:r>
            <a:r>
              <a:rPr lang="th-TH" sz="5500" b="1" dirty="0">
                <a:solidFill>
                  <a:srgbClr val="FFFF00"/>
                </a:solidFill>
              </a:rPr>
              <a:t>ตนเองและผู้อื่นทั้งหมด</a:t>
            </a:r>
          </a:p>
          <a:p>
            <a:pPr algn="ctr"/>
            <a:r>
              <a:rPr lang="th-TH" sz="5500" b="1" dirty="0">
                <a:solidFill>
                  <a:srgbClr val="FFFF00"/>
                </a:solidFill>
              </a:rPr>
              <a:t>จากการนินทา</a:t>
            </a:r>
            <a:r>
              <a:rPr lang="en-US" sz="5500" b="1" dirty="0">
                <a:solidFill>
                  <a:srgbClr val="FFFF00"/>
                </a:solidFill>
              </a:rPr>
              <a:t>…</a:t>
            </a:r>
          </a:p>
        </p:txBody>
      </p:sp>
      <p:sp>
        <p:nvSpPr>
          <p:cNvPr id="4" name="TextBox 3">
            <a:extLst>
              <a:ext uri="{FF2B5EF4-FFF2-40B4-BE49-F238E27FC236}">
                <a16:creationId xmlns:a16="http://schemas.microsoft.com/office/drawing/2014/main" id="{12F33C67-DA94-424D-87B6-7832ECD75B65}"/>
              </a:ext>
            </a:extLst>
          </p:cNvPr>
          <p:cNvSpPr txBox="1"/>
          <p:nvPr/>
        </p:nvSpPr>
        <p:spPr>
          <a:xfrm>
            <a:off x="8179978" y="5807065"/>
            <a:ext cx="3548962"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FOREVER!!</a:t>
            </a:r>
          </a:p>
        </p:txBody>
      </p:sp>
      <p:sp>
        <p:nvSpPr>
          <p:cNvPr id="6" name="TextBox 5">
            <a:extLst>
              <a:ext uri="{FF2B5EF4-FFF2-40B4-BE49-F238E27FC236}">
                <a16:creationId xmlns:a16="http://schemas.microsoft.com/office/drawing/2014/main" id="{16949E89-B1D9-BD47-9765-A0A692C2EB43}"/>
              </a:ext>
            </a:extLst>
          </p:cNvPr>
          <p:cNvSpPr txBox="1"/>
          <p:nvPr/>
        </p:nvSpPr>
        <p:spPr>
          <a:xfrm>
            <a:off x="8001000" y="1208748"/>
            <a:ext cx="3727940" cy="1323439"/>
          </a:xfrm>
          <a:prstGeom prst="rect">
            <a:avLst/>
          </a:prstGeom>
          <a:noFill/>
        </p:spPr>
        <p:txBody>
          <a:bodyPr wrap="square" rtlCol="0">
            <a:spAutoFit/>
          </a:bodyPr>
          <a:lstStyle/>
          <a:p>
            <a:r>
              <a:rPr lang="th-TH" sz="8000" b="1" dirty="0">
                <a:solidFill>
                  <a:srgbClr val="C00000"/>
                </a:solidFill>
              </a:rPr>
              <a:t>ตลอดไป</a:t>
            </a:r>
            <a:r>
              <a:rPr lang="th-TH" sz="6000" b="1" dirty="0">
                <a:solidFill>
                  <a:srgbClr val="C00000"/>
                </a:solidFill>
              </a:rPr>
              <a:t>!</a:t>
            </a:r>
            <a:endParaRPr lang="en-US" sz="6000" dirty="0">
              <a:solidFill>
                <a:srgbClr val="C00000"/>
              </a:solidFill>
            </a:endParaRPr>
          </a:p>
        </p:txBody>
      </p:sp>
    </p:spTree>
    <p:extLst>
      <p:ext uri="{BB962C8B-B14F-4D97-AF65-F5344CB8AC3E}">
        <p14:creationId xmlns:p14="http://schemas.microsoft.com/office/powerpoint/2010/main" val="17325086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4" accel="50000" fill="hold" grpId="0"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9" presetID="2" presetClass="entr" presetSubtype="4" ac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9FF89-2D23-9244-8F6B-E0BC23193FEB}"/>
              </a:ext>
            </a:extLst>
          </p:cNvPr>
          <p:cNvSpPr>
            <a:spLocks noGrp="1"/>
          </p:cNvSpPr>
          <p:nvPr>
            <p:ph idx="1"/>
          </p:nvPr>
        </p:nvSpPr>
        <p:spPr>
          <a:xfrm>
            <a:off x="752732" y="1571336"/>
            <a:ext cx="10686535" cy="2669194"/>
          </a:xfrm>
        </p:spPr>
        <p:txBody>
          <a:bodyPr/>
          <a:lstStyle/>
          <a:p>
            <a:pPr marL="0" indent="0">
              <a:buNone/>
            </a:pPr>
            <a:r>
              <a:rPr lang="ar-SA" dirty="0">
                <a:latin typeface="Courier New" panose="02070309020205020404" pitchFamily="49" charset="0"/>
                <a:cs typeface="Courier New" panose="02070309020205020404" pitchFamily="49" charset="0"/>
              </a:rPr>
              <a:t>เป็นผู้กระทำหากจะมีทางป้องกันการทำร้ายลับหลังนี้ได้ตลอดไปและผู้นับถือพระผู้เป็นเจ้าทุกๆคนจะกล่าวสรรเสริญยกย่องผู้อื่นแล้วคำสอนของพระบาฮาอุลลาห์ก็จะขจรขจายไพศาลออกไปหัวใจของมนุษย์ทั้งปวงก็จะสว่างวิญญาณของเขาก็จะได้รับเกียรติและโลกมนุษย์ก็จะมีความสุขชั่วกัลปาวสาน</a:t>
            </a:r>
            <a:r>
              <a:rPr lang="en-US" dirty="0">
                <a:latin typeface="Courier New" panose="02070309020205020404" pitchFamily="49" charset="0"/>
                <a:cs typeface="Courier New" panose="02070309020205020404" pitchFamily="49" charset="0"/>
              </a:rPr>
              <a:t>” </a:t>
            </a:r>
          </a:p>
          <a:p>
            <a:pPr marL="0" indent="0">
              <a:buNone/>
            </a:pPr>
            <a:r>
              <a:rPr lang="en-US" sz="3400" dirty="0">
                <a:ea typeface="Calibri" panose="020F0502020204030204" pitchFamily="34" charset="0"/>
                <a:cs typeface="Angsana New" panose="02020603050405020304" pitchFamily="18" charset="-34"/>
              </a:rPr>
              <a:t>           - </a:t>
            </a:r>
            <a:r>
              <a:rPr lang="ar-SA" sz="3400" dirty="0">
                <a:ea typeface="Calibri" panose="020F0502020204030204" pitchFamily="34" charset="0"/>
                <a:cs typeface="Angsana New" panose="02020603050405020304" pitchFamily="18" charset="-34"/>
              </a:rPr>
              <a:t>พระอับดุลบาฮา</a:t>
            </a:r>
            <a:endParaRPr lang="en-US" sz="3400" dirty="0"/>
          </a:p>
        </p:txBody>
      </p:sp>
      <p:pic>
        <p:nvPicPr>
          <p:cNvPr id="4" name="Picture 3">
            <a:extLst>
              <a:ext uri="{FF2B5EF4-FFF2-40B4-BE49-F238E27FC236}">
                <a16:creationId xmlns:a16="http://schemas.microsoft.com/office/drawing/2014/main" id="{6ACB4B96-F388-A04C-83ED-F8A6424D7CDB}"/>
              </a:ext>
            </a:extLst>
          </p:cNvPr>
          <p:cNvPicPr>
            <a:picLocks noChangeAspect="1"/>
          </p:cNvPicPr>
          <p:nvPr/>
        </p:nvPicPr>
        <p:blipFill>
          <a:blip r:embed="rId2"/>
          <a:stretch>
            <a:fillRect/>
          </a:stretch>
        </p:blipFill>
        <p:spPr>
          <a:xfrm>
            <a:off x="1179009" y="4907046"/>
            <a:ext cx="1905000" cy="1066800"/>
          </a:xfrm>
          <a:prstGeom prst="rect">
            <a:avLst/>
          </a:prstGeom>
        </p:spPr>
      </p:pic>
      <p:pic>
        <p:nvPicPr>
          <p:cNvPr id="5" name="Picture 4">
            <a:extLst>
              <a:ext uri="{FF2B5EF4-FFF2-40B4-BE49-F238E27FC236}">
                <a16:creationId xmlns:a16="http://schemas.microsoft.com/office/drawing/2014/main" id="{A6685863-9C8F-7945-9608-4C4F073886D1}"/>
              </a:ext>
            </a:extLst>
          </p:cNvPr>
          <p:cNvPicPr>
            <a:picLocks noChangeAspect="1"/>
          </p:cNvPicPr>
          <p:nvPr/>
        </p:nvPicPr>
        <p:blipFill>
          <a:blip r:embed="rId3"/>
          <a:stretch>
            <a:fillRect/>
          </a:stretch>
        </p:blipFill>
        <p:spPr>
          <a:xfrm>
            <a:off x="4864100" y="4670280"/>
            <a:ext cx="1231900" cy="1638300"/>
          </a:xfrm>
          <a:prstGeom prst="rect">
            <a:avLst/>
          </a:prstGeom>
        </p:spPr>
      </p:pic>
      <p:sp>
        <p:nvSpPr>
          <p:cNvPr id="6" name="Right Arrow 5">
            <a:extLst>
              <a:ext uri="{FF2B5EF4-FFF2-40B4-BE49-F238E27FC236}">
                <a16:creationId xmlns:a16="http://schemas.microsoft.com/office/drawing/2014/main" id="{692DB35A-8BCA-1A46-B9E7-924E757A308C}"/>
              </a:ext>
            </a:extLst>
          </p:cNvPr>
          <p:cNvSpPr/>
          <p:nvPr/>
        </p:nvSpPr>
        <p:spPr>
          <a:xfrm>
            <a:off x="3448089" y="5181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0B432EF2-A655-0B48-87DB-B5E0035B9781}"/>
              </a:ext>
            </a:extLst>
          </p:cNvPr>
          <p:cNvSpPr/>
          <p:nvPr/>
        </p:nvSpPr>
        <p:spPr>
          <a:xfrm>
            <a:off x="6556643" y="51115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29E8925-D781-5641-A10C-5BBF0172E0F1}"/>
              </a:ext>
            </a:extLst>
          </p:cNvPr>
          <p:cNvPicPr>
            <a:picLocks noChangeAspect="1"/>
          </p:cNvPicPr>
          <p:nvPr/>
        </p:nvPicPr>
        <p:blipFill>
          <a:blip r:embed="rId4"/>
          <a:stretch>
            <a:fillRect/>
          </a:stretch>
        </p:blipFill>
        <p:spPr>
          <a:xfrm>
            <a:off x="7554863" y="4073466"/>
            <a:ext cx="2686414" cy="2397411"/>
          </a:xfrm>
          <a:prstGeom prst="rect">
            <a:avLst/>
          </a:prstGeom>
        </p:spPr>
      </p:pic>
      <p:sp>
        <p:nvSpPr>
          <p:cNvPr id="2" name="TextBox 1">
            <a:extLst>
              <a:ext uri="{FF2B5EF4-FFF2-40B4-BE49-F238E27FC236}">
                <a16:creationId xmlns:a16="http://schemas.microsoft.com/office/drawing/2014/main" id="{716AF0B9-DAC3-1748-81AE-D49ECC5F6EDF}"/>
              </a:ext>
            </a:extLst>
          </p:cNvPr>
          <p:cNvSpPr txBox="1"/>
          <p:nvPr/>
        </p:nvSpPr>
        <p:spPr>
          <a:xfrm>
            <a:off x="0" y="228600"/>
            <a:ext cx="12192000" cy="2000548"/>
          </a:xfrm>
          <a:prstGeom prst="rect">
            <a:avLst/>
          </a:prstGeom>
          <a:noFill/>
        </p:spPr>
        <p:txBody>
          <a:bodyPr wrap="square" rtlCol="0">
            <a:spAutoFit/>
          </a:bodyPr>
          <a:lstStyle/>
          <a:p>
            <a:pPr algn="ctr"/>
            <a:r>
              <a:rPr lang="th-TH" sz="5000" b="1" dirty="0">
                <a:solidFill>
                  <a:srgbClr val="0099FF"/>
                </a:solidFill>
              </a:rPr>
              <a:t>ปิดประตูเพื่อนินทา !!!!</a:t>
            </a:r>
            <a:endParaRPr lang="en-US" sz="5000" b="1" dirty="0">
              <a:solidFill>
                <a:srgbClr val="0099FF"/>
              </a:solidFill>
            </a:endParaRPr>
          </a:p>
          <a:p>
            <a:pPr algn="ctr"/>
            <a:r>
              <a:rPr lang="en-US" sz="2400" b="1" dirty="0">
                <a:solidFill>
                  <a:srgbClr val="0099FF"/>
                </a:solidFill>
              </a:rPr>
              <a:t>Close the doors to backbiting!</a:t>
            </a:r>
          </a:p>
          <a:p>
            <a:pPr algn="ctr"/>
            <a:endParaRPr lang="en-US" sz="5000" dirty="0"/>
          </a:p>
        </p:txBody>
      </p:sp>
    </p:spTree>
    <p:extLst>
      <p:ext uri="{BB962C8B-B14F-4D97-AF65-F5344CB8AC3E}">
        <p14:creationId xmlns:p14="http://schemas.microsoft.com/office/powerpoint/2010/main" val="4471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0B21A-E00F-7E48-B677-CCC895D40C64}"/>
              </a:ext>
            </a:extLst>
          </p:cNvPr>
          <p:cNvSpPr>
            <a:spLocks noGrp="1"/>
          </p:cNvSpPr>
          <p:nvPr>
            <p:ph idx="1"/>
          </p:nvPr>
        </p:nvSpPr>
        <p:spPr>
          <a:xfrm>
            <a:off x="420131" y="271335"/>
            <a:ext cx="11115824" cy="4594886"/>
          </a:xfrm>
        </p:spPr>
        <p:txBody>
          <a:bodyPr/>
          <a:lstStyle/>
          <a:p>
            <a:pPr marL="0" lvl="0" indent="0">
              <a:buNone/>
            </a:pPr>
            <a:r>
              <a:rPr lang="en-US" b="1" dirty="0">
                <a:solidFill>
                  <a:srgbClr val="0099FF"/>
                </a:solidFill>
              </a:rPr>
              <a:t>			</a:t>
            </a:r>
            <a:r>
              <a:rPr lang="en-US" sz="4000" b="1" dirty="0">
                <a:solidFill>
                  <a:srgbClr val="0099FF"/>
                </a:solidFill>
              </a:rPr>
              <a:t>Close the doors to backbiting!</a:t>
            </a:r>
          </a:p>
          <a:p>
            <a:pPr marL="0" lvl="0" indent="0">
              <a:buNone/>
            </a:pPr>
            <a:endParaRPr lang="en-US" dirty="0"/>
          </a:p>
          <a:p>
            <a:pPr marL="0" lvl="0" indent="0">
              <a:buNone/>
            </a:pPr>
            <a:r>
              <a:rPr lang="en-US" dirty="0"/>
              <a:t>“If some means were devised so that the </a:t>
            </a:r>
            <a:r>
              <a:rPr lang="en-US" b="1" dirty="0"/>
              <a:t>doors of backbiting could be </a:t>
            </a:r>
            <a:r>
              <a:rPr lang="en-US" b="1" dirty="0">
                <a:solidFill>
                  <a:srgbClr val="FF0000"/>
                </a:solidFill>
              </a:rPr>
              <a:t>shut</a:t>
            </a:r>
            <a:r>
              <a:rPr lang="en-US" b="1" dirty="0"/>
              <a:t> eternally,</a:t>
            </a:r>
            <a:r>
              <a:rPr lang="en-US" dirty="0"/>
              <a:t> and each one of the believers of God unsealed his lips </a:t>
            </a:r>
            <a:r>
              <a:rPr lang="en-US" b="1" dirty="0"/>
              <a:t>in praise of others</a:t>
            </a:r>
            <a:r>
              <a:rPr lang="en-US" dirty="0"/>
              <a:t>, then the teachings of His Holiness </a:t>
            </a:r>
            <a:r>
              <a:rPr lang="en-US" dirty="0" err="1"/>
              <a:t>Bahá’u’lláh</a:t>
            </a:r>
            <a:r>
              <a:rPr lang="en-US" dirty="0"/>
              <a:t> would be spread, </a:t>
            </a:r>
            <a:r>
              <a:rPr lang="en-US" b="1" dirty="0"/>
              <a:t>the hearts illumined, the spirits glorified,</a:t>
            </a:r>
            <a:r>
              <a:rPr lang="en-US" dirty="0"/>
              <a:t> and the </a:t>
            </a:r>
            <a:r>
              <a:rPr lang="en-US" b="1" dirty="0"/>
              <a:t>human world would attain to everlasting felicity</a:t>
            </a:r>
            <a:r>
              <a:rPr lang="en-US" dirty="0"/>
              <a:t>.” </a:t>
            </a:r>
          </a:p>
          <a:p>
            <a:pPr marL="0" indent="0">
              <a:buNone/>
            </a:pPr>
            <a:r>
              <a:rPr lang="en-US" dirty="0"/>
              <a:t>         - Abdu'l-Baha </a:t>
            </a:r>
          </a:p>
          <a:p>
            <a:pPr marL="0" indent="0">
              <a:buNone/>
            </a:pPr>
            <a:r>
              <a:rPr lang="ar-SA" dirty="0"/>
              <a:t> </a:t>
            </a:r>
            <a:endParaRPr lang="en-US" dirty="0"/>
          </a:p>
          <a:p>
            <a:endParaRPr lang="en-US" dirty="0"/>
          </a:p>
        </p:txBody>
      </p:sp>
      <p:pic>
        <p:nvPicPr>
          <p:cNvPr id="5" name="Picture 4">
            <a:extLst>
              <a:ext uri="{FF2B5EF4-FFF2-40B4-BE49-F238E27FC236}">
                <a16:creationId xmlns:a16="http://schemas.microsoft.com/office/drawing/2014/main" id="{FD7232AD-54FD-8745-A5AC-00BB2F658766}"/>
              </a:ext>
            </a:extLst>
          </p:cNvPr>
          <p:cNvPicPr>
            <a:picLocks noChangeAspect="1"/>
          </p:cNvPicPr>
          <p:nvPr/>
        </p:nvPicPr>
        <p:blipFill>
          <a:blip r:embed="rId2"/>
          <a:stretch>
            <a:fillRect/>
          </a:stretch>
        </p:blipFill>
        <p:spPr>
          <a:xfrm>
            <a:off x="5154679" y="4580471"/>
            <a:ext cx="1231900" cy="1638300"/>
          </a:xfrm>
          <a:prstGeom prst="rect">
            <a:avLst/>
          </a:prstGeom>
        </p:spPr>
      </p:pic>
      <p:pic>
        <p:nvPicPr>
          <p:cNvPr id="7" name="Picture 6">
            <a:extLst>
              <a:ext uri="{FF2B5EF4-FFF2-40B4-BE49-F238E27FC236}">
                <a16:creationId xmlns:a16="http://schemas.microsoft.com/office/drawing/2014/main" id="{22A67412-CA9B-0B48-A409-E623E1ED8704}"/>
              </a:ext>
            </a:extLst>
          </p:cNvPr>
          <p:cNvPicPr>
            <a:picLocks noChangeAspect="1"/>
          </p:cNvPicPr>
          <p:nvPr/>
        </p:nvPicPr>
        <p:blipFill>
          <a:blip r:embed="rId3"/>
          <a:stretch>
            <a:fillRect/>
          </a:stretch>
        </p:blipFill>
        <p:spPr>
          <a:xfrm>
            <a:off x="774609" y="4981311"/>
            <a:ext cx="1905000" cy="1066800"/>
          </a:xfrm>
          <a:prstGeom prst="rect">
            <a:avLst/>
          </a:prstGeom>
        </p:spPr>
      </p:pic>
      <p:sp>
        <p:nvSpPr>
          <p:cNvPr id="10" name="Right Arrow 9">
            <a:extLst>
              <a:ext uri="{FF2B5EF4-FFF2-40B4-BE49-F238E27FC236}">
                <a16:creationId xmlns:a16="http://schemas.microsoft.com/office/drawing/2014/main" id="{66F58262-126F-EC4E-88DA-7BEF65A4BA36}"/>
              </a:ext>
            </a:extLst>
          </p:cNvPr>
          <p:cNvSpPr/>
          <p:nvPr/>
        </p:nvSpPr>
        <p:spPr>
          <a:xfrm>
            <a:off x="3346509" y="5262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9E3F1584-F24A-C04B-B2D8-0C1121428DED}"/>
              </a:ext>
            </a:extLst>
          </p:cNvPr>
          <p:cNvSpPr/>
          <p:nvPr/>
        </p:nvSpPr>
        <p:spPr>
          <a:xfrm>
            <a:off x="6888581" y="5262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2794B6-001E-784B-9B75-7557ADC84576}"/>
              </a:ext>
            </a:extLst>
          </p:cNvPr>
          <p:cNvPicPr>
            <a:picLocks noChangeAspect="1"/>
          </p:cNvPicPr>
          <p:nvPr/>
        </p:nvPicPr>
        <p:blipFill>
          <a:blip r:embed="rId4"/>
          <a:stretch>
            <a:fillRect/>
          </a:stretch>
        </p:blipFill>
        <p:spPr>
          <a:xfrm>
            <a:off x="8197587" y="4038294"/>
            <a:ext cx="2836366" cy="2531231"/>
          </a:xfrm>
          <a:prstGeom prst="rect">
            <a:avLst/>
          </a:prstGeom>
        </p:spPr>
      </p:pic>
    </p:spTree>
    <p:extLst>
      <p:ext uri="{BB962C8B-B14F-4D97-AF65-F5344CB8AC3E}">
        <p14:creationId xmlns:p14="http://schemas.microsoft.com/office/powerpoint/2010/main" val="203477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8E8EA-36F7-4F4D-9FDD-B4D3FC093BB0}"/>
              </a:ext>
            </a:extLst>
          </p:cNvPr>
          <p:cNvSpPr>
            <a:spLocks noGrp="1"/>
          </p:cNvSpPr>
          <p:nvPr>
            <p:ph idx="1"/>
          </p:nvPr>
        </p:nvSpPr>
        <p:spPr>
          <a:xfrm>
            <a:off x="756140" y="4554420"/>
            <a:ext cx="11199447" cy="2954215"/>
          </a:xfrm>
        </p:spPr>
        <p:txBody>
          <a:bodyPr>
            <a:normAutofit/>
          </a:bodyPr>
          <a:lstStyle/>
          <a:p>
            <a:pPr marL="0" indent="0">
              <a:lnSpc>
                <a:spcPct val="120000"/>
              </a:lnSpc>
              <a:spcBef>
                <a:spcPts val="0"/>
              </a:spcBef>
              <a:buNone/>
            </a:pPr>
            <a:r>
              <a:rPr lang="en-US" sz="2600" dirty="0">
                <a:latin typeface="Times New Roman" panose="02020603050405020304" pitchFamily="18" charset="0"/>
                <a:cs typeface="Times New Roman" panose="02020603050405020304" pitchFamily="18" charset="0"/>
              </a:rPr>
              <a:t>“. . . If we show </a:t>
            </a:r>
            <a:r>
              <a:rPr lang="en-US" sz="2600" b="1" dirty="0">
                <a:latin typeface="Times New Roman" panose="02020603050405020304" pitchFamily="18" charset="0"/>
                <a:cs typeface="Times New Roman" panose="02020603050405020304" pitchFamily="18" charset="0"/>
              </a:rPr>
              <a:t>love</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patience,</a:t>
            </a:r>
            <a:r>
              <a:rPr lang="en-US" sz="2600" dirty="0">
                <a:latin typeface="Times New Roman" panose="02020603050405020304" pitchFamily="18" charset="0"/>
                <a:cs typeface="Times New Roman" panose="02020603050405020304" pitchFamily="18" charset="0"/>
              </a:rPr>
              <a:t> and </a:t>
            </a:r>
            <a:r>
              <a:rPr lang="en-US" sz="2600" b="1" dirty="0">
                <a:latin typeface="Times New Roman" panose="02020603050405020304" pitchFamily="18" charset="0"/>
                <a:cs typeface="Times New Roman" panose="02020603050405020304" pitchFamily="18" charset="0"/>
              </a:rPr>
              <a:t>understanding </a:t>
            </a:r>
            <a:r>
              <a:rPr lang="en-US" sz="2600" dirty="0">
                <a:latin typeface="Times New Roman" panose="02020603050405020304" pitchFamily="18" charset="0"/>
                <a:cs typeface="Times New Roman" panose="02020603050405020304" pitchFamily="18" charset="0"/>
              </a:rPr>
              <a:t>of the weakness of others, if we seek to </a:t>
            </a:r>
            <a:r>
              <a:rPr lang="en-US" sz="2600" b="1" dirty="0">
                <a:solidFill>
                  <a:srgbClr val="FF0000"/>
                </a:solidFill>
                <a:latin typeface="Times New Roman" panose="02020603050405020304" pitchFamily="18" charset="0"/>
                <a:cs typeface="Times New Roman" panose="02020603050405020304" pitchFamily="18" charset="0"/>
              </a:rPr>
              <a:t>never criticiz</a:t>
            </a:r>
            <a:r>
              <a:rPr lang="en-US" sz="2600" dirty="0">
                <a:solidFill>
                  <a:srgbClr val="FF0000"/>
                </a:solidFill>
                <a:latin typeface="Times New Roman" panose="02020603050405020304" pitchFamily="18" charset="0"/>
                <a:cs typeface="Times New Roman" panose="02020603050405020304" pitchFamily="18" charset="0"/>
              </a:rPr>
              <a:t>e </a:t>
            </a:r>
            <a:r>
              <a:rPr lang="en-US" sz="2600" dirty="0">
                <a:latin typeface="Times New Roman" panose="02020603050405020304" pitchFamily="18" charset="0"/>
                <a:cs typeface="Times New Roman" panose="02020603050405020304" pitchFamily="18" charset="0"/>
              </a:rPr>
              <a:t>but rather </a:t>
            </a:r>
            <a:r>
              <a:rPr lang="en-US" sz="2600" b="1" u="sng" dirty="0">
                <a:latin typeface="Times New Roman" panose="02020603050405020304" pitchFamily="18" charset="0"/>
                <a:cs typeface="Times New Roman" panose="02020603050405020304" pitchFamily="18" charset="0"/>
              </a:rPr>
              <a:t>encourage</a:t>
            </a:r>
            <a:r>
              <a:rPr lang="en-US" sz="2600" u="sng"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others will do likewise, and we can </a:t>
            </a:r>
            <a:r>
              <a:rPr lang="en-US" sz="2600" b="1" dirty="0">
                <a:latin typeface="Times New Roman" panose="02020603050405020304" pitchFamily="18" charset="0"/>
                <a:cs typeface="Times New Roman" panose="02020603050405020304" pitchFamily="18" charset="0"/>
              </a:rPr>
              <a:t>really help the Cause</a:t>
            </a:r>
            <a:r>
              <a:rPr lang="en-US" sz="2600" dirty="0">
                <a:solidFill>
                  <a:srgbClr val="0099FF"/>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through our example and spiritual strength.”</a:t>
            </a:r>
          </a:p>
          <a:p>
            <a:pPr marL="0" indent="0">
              <a:spcBef>
                <a:spcPts val="0"/>
              </a:spcBef>
              <a:buNone/>
            </a:pPr>
            <a:r>
              <a:rPr lang="en-US" sz="2600" dirty="0">
                <a:latin typeface="Times New Roman" panose="02020603050405020304" pitchFamily="18" charset="0"/>
                <a:cs typeface="Times New Roman" panose="02020603050405020304" pitchFamily="18" charset="0"/>
              </a:rPr>
              <a:t>                  - Universal House of Justice</a:t>
            </a:r>
            <a:r>
              <a:rPr lang="en-US" sz="5100" dirty="0">
                <a:latin typeface="Times New Roman" panose="02020603050405020304" pitchFamily="18" charset="0"/>
                <a:cs typeface="Times New Roman" panose="02020603050405020304" pitchFamily="18" charset="0"/>
              </a:rPr>
              <a:t>						</a:t>
            </a:r>
            <a:endParaRPr lang="en-US" sz="5100" dirty="0"/>
          </a:p>
        </p:txBody>
      </p:sp>
      <p:pic>
        <p:nvPicPr>
          <p:cNvPr id="4" name="Picture 3">
            <a:extLst>
              <a:ext uri="{FF2B5EF4-FFF2-40B4-BE49-F238E27FC236}">
                <a16:creationId xmlns:a16="http://schemas.microsoft.com/office/drawing/2014/main" id="{B7BA5B9C-ECDE-F347-A91D-3970F0C606A1}"/>
              </a:ext>
            </a:extLst>
          </p:cNvPr>
          <p:cNvPicPr>
            <a:picLocks noChangeAspect="1"/>
          </p:cNvPicPr>
          <p:nvPr/>
        </p:nvPicPr>
        <p:blipFill>
          <a:blip r:embed="rId2"/>
          <a:stretch>
            <a:fillRect/>
          </a:stretch>
        </p:blipFill>
        <p:spPr>
          <a:xfrm>
            <a:off x="282063" y="507329"/>
            <a:ext cx="3054927" cy="3054927"/>
          </a:xfrm>
          <a:prstGeom prst="rect">
            <a:avLst/>
          </a:prstGeom>
        </p:spPr>
      </p:pic>
      <p:sp>
        <p:nvSpPr>
          <p:cNvPr id="2" name="TextBox 1">
            <a:extLst>
              <a:ext uri="{FF2B5EF4-FFF2-40B4-BE49-F238E27FC236}">
                <a16:creationId xmlns:a16="http://schemas.microsoft.com/office/drawing/2014/main" id="{CB80F423-C740-4647-A27D-75A39A413F54}"/>
              </a:ext>
            </a:extLst>
          </p:cNvPr>
          <p:cNvSpPr txBox="1"/>
          <p:nvPr/>
        </p:nvSpPr>
        <p:spPr>
          <a:xfrm>
            <a:off x="3780692" y="615460"/>
            <a:ext cx="8036170" cy="3416320"/>
          </a:xfrm>
          <a:prstGeom prst="rect">
            <a:avLst/>
          </a:prstGeom>
          <a:noFill/>
        </p:spPr>
        <p:txBody>
          <a:bodyPr wrap="square" rtlCol="0">
            <a:spAutoFit/>
          </a:bodyPr>
          <a:lstStyle/>
          <a:p>
            <a:r>
              <a:rPr lang="th-TH" sz="3600" b="1" dirty="0"/>
              <a:t>........ถ้าเราแสดงความรัก ความอดทน ความเข้าใจในความอ่อนแอของคนอื่น ถ้าเรามุ่งมั่นไม่หาข้อวิจารณ์แต่ให้กำลังใจ คนอื่นๆ ก็จะทำตาม และเราก็จะสามารถช่วยศาสนาด้วยการเป็นตัวอย่างทางด้านปฏิบัติตนและทางด้านกำลังใจ</a:t>
            </a:r>
            <a:endParaRPr lang="en-US" sz="3600" b="1" dirty="0"/>
          </a:p>
          <a:p>
            <a:r>
              <a:rPr lang="en-US" sz="3600" dirty="0"/>
              <a:t>         - </a:t>
            </a:r>
            <a:r>
              <a:rPr lang="th-TH" sz="3600" dirty="0"/>
              <a:t>สภายุติธรรมแห่งสากล</a:t>
            </a:r>
            <a:endParaRPr lang="en-US" dirty="0"/>
          </a:p>
        </p:txBody>
      </p:sp>
      <p:sp>
        <p:nvSpPr>
          <p:cNvPr id="5" name="TextBox 4">
            <a:extLst>
              <a:ext uri="{FF2B5EF4-FFF2-40B4-BE49-F238E27FC236}">
                <a16:creationId xmlns:a16="http://schemas.microsoft.com/office/drawing/2014/main" id="{0CDA99F9-6E73-6349-ACF1-4FC35EF1DC18}"/>
              </a:ext>
            </a:extLst>
          </p:cNvPr>
          <p:cNvSpPr txBox="1"/>
          <p:nvPr/>
        </p:nvSpPr>
        <p:spPr>
          <a:xfrm>
            <a:off x="756140" y="1576754"/>
            <a:ext cx="2037860" cy="707886"/>
          </a:xfrm>
          <a:prstGeom prst="rect">
            <a:avLst/>
          </a:prstGeom>
          <a:solidFill>
            <a:srgbClr val="FF4DA2"/>
          </a:solidFill>
        </p:spPr>
        <p:txBody>
          <a:bodyPr wrap="square" rtlCol="0">
            <a:spAutoFit/>
          </a:bodyPr>
          <a:lstStyle/>
          <a:p>
            <a:pPr algn="ctr"/>
            <a:r>
              <a:rPr lang="th-TH" sz="4000" dirty="0">
                <a:solidFill>
                  <a:schemeClr val="bg1"/>
                </a:solidFill>
              </a:rPr>
              <a:t>ความอดทน</a:t>
            </a:r>
            <a:endParaRPr lang="en-US" sz="4000" dirty="0">
              <a:solidFill>
                <a:schemeClr val="bg1"/>
              </a:solidFill>
            </a:endParaRPr>
          </a:p>
        </p:txBody>
      </p:sp>
    </p:spTree>
    <p:extLst>
      <p:ext uri="{BB962C8B-B14F-4D97-AF65-F5344CB8AC3E}">
        <p14:creationId xmlns:p14="http://schemas.microsoft.com/office/powerpoint/2010/main" val="34120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173-DF6F-1C4E-A7B8-FBF6D2AE0935}"/>
              </a:ext>
            </a:extLst>
          </p:cNvPr>
          <p:cNvSpPr>
            <a:spLocks noGrp="1"/>
          </p:cNvSpPr>
          <p:nvPr>
            <p:ph type="title"/>
          </p:nvPr>
        </p:nvSpPr>
        <p:spPr>
          <a:xfrm>
            <a:off x="0" y="258273"/>
            <a:ext cx="12192000" cy="1903290"/>
          </a:xfrm>
        </p:spPr>
        <p:txBody>
          <a:bodyPr>
            <a:normAutofit fontScale="90000"/>
          </a:bodyPr>
          <a:lstStyle/>
          <a:p>
            <a:pPr algn="ctr"/>
            <a:r>
              <a:rPr lang="en-US" dirty="0"/>
              <a:t>				</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Let’s build unity together</a:t>
            </a:r>
            <a:br>
              <a:rPr lang="en-US" b="1" dirty="0">
                <a:latin typeface="Times New Roman" panose="02020603050405020304" pitchFamily="18" charset="0"/>
                <a:cs typeface="Times New Roman" panose="02020603050405020304" pitchFamily="18" charset="0"/>
              </a:rPr>
            </a:br>
            <a:r>
              <a:rPr lang="th-TH" sz="5400" b="1" dirty="0">
                <a:solidFill>
                  <a:srgbClr val="C00000"/>
                </a:solidFill>
                <a:latin typeface="Times New Roman" panose="02020603050405020304" pitchFamily="18" charset="0"/>
                <a:cs typeface="Times New Roman" panose="02020603050405020304" pitchFamily="18" charset="0"/>
              </a:rPr>
              <a:t>มาสร้างความ</a:t>
            </a:r>
            <a:r>
              <a:rPr lang="th-TH" sz="5400" b="1" dirty="0">
                <a:solidFill>
                  <a:srgbClr val="C00000"/>
                </a:solidFill>
              </a:rPr>
              <a:t>สามัคคีกัน!!</a:t>
            </a:r>
            <a:endParaRPr lang="en-US" sz="5400" b="1" dirty="0">
              <a:solidFill>
                <a:srgbClr val="C00000"/>
              </a:solidFill>
            </a:endParaRPr>
          </a:p>
        </p:txBody>
      </p:sp>
      <p:pic>
        <p:nvPicPr>
          <p:cNvPr id="5" name="Content Placeholder 4">
            <a:extLst>
              <a:ext uri="{FF2B5EF4-FFF2-40B4-BE49-F238E27FC236}">
                <a16:creationId xmlns:a16="http://schemas.microsoft.com/office/drawing/2014/main" id="{67B6D976-2B05-594B-8DFC-B499688CA78E}"/>
              </a:ext>
            </a:extLst>
          </p:cNvPr>
          <p:cNvPicPr>
            <a:picLocks noGrp="1" noChangeAspect="1"/>
          </p:cNvPicPr>
          <p:nvPr>
            <p:ph idx="1"/>
          </p:nvPr>
        </p:nvPicPr>
        <p:blipFill>
          <a:blip r:embed="rId2"/>
          <a:stretch>
            <a:fillRect/>
          </a:stretch>
        </p:blipFill>
        <p:spPr>
          <a:xfrm>
            <a:off x="3117850" y="2383236"/>
            <a:ext cx="5956300" cy="3962400"/>
          </a:xfrm>
        </p:spPr>
      </p:pic>
    </p:spTree>
    <p:extLst>
      <p:ext uri="{BB962C8B-B14F-4D97-AF65-F5344CB8AC3E}">
        <p14:creationId xmlns:p14="http://schemas.microsoft.com/office/powerpoint/2010/main" val="162067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FE87E-625B-2B4C-822C-9AA2FD192802}"/>
              </a:ext>
            </a:extLst>
          </p:cNvPr>
          <p:cNvSpPr>
            <a:spLocks noGrp="1"/>
          </p:cNvSpPr>
          <p:nvPr>
            <p:ph idx="1"/>
          </p:nvPr>
        </p:nvSpPr>
        <p:spPr>
          <a:xfrm>
            <a:off x="838200" y="558800"/>
            <a:ext cx="10515600" cy="5618163"/>
          </a:xfrm>
        </p:spPr>
        <p:txBody>
          <a:bodyPr>
            <a:normAutofit/>
          </a:bodyPr>
          <a:lstStyle/>
          <a:p>
            <a:pPr marL="0" indent="0" algn="ctr">
              <a:buNone/>
            </a:pPr>
            <a:r>
              <a:rPr lang="en-US" sz="4400" dirty="0">
                <a:solidFill>
                  <a:srgbClr val="0070C0"/>
                </a:solidFill>
              </a:rPr>
              <a:t>“So powerful is the light of unity that it can illuminate the whole world”</a:t>
            </a:r>
          </a:p>
        </p:txBody>
      </p:sp>
      <p:pic>
        <p:nvPicPr>
          <p:cNvPr id="5" name="Picture 4">
            <a:extLst>
              <a:ext uri="{FF2B5EF4-FFF2-40B4-BE49-F238E27FC236}">
                <a16:creationId xmlns:a16="http://schemas.microsoft.com/office/drawing/2014/main" id="{F1A6EF80-B7B8-F442-B7C4-AEF7245E7A57}"/>
              </a:ext>
            </a:extLst>
          </p:cNvPr>
          <p:cNvPicPr>
            <a:picLocks noChangeAspect="1"/>
          </p:cNvPicPr>
          <p:nvPr/>
        </p:nvPicPr>
        <p:blipFill>
          <a:blip r:embed="rId3"/>
          <a:stretch>
            <a:fillRect/>
          </a:stretch>
        </p:blipFill>
        <p:spPr>
          <a:xfrm>
            <a:off x="0" y="0"/>
            <a:ext cx="12163627" cy="6874034"/>
          </a:xfrm>
          <a:prstGeom prst="rect">
            <a:avLst/>
          </a:prstGeom>
        </p:spPr>
      </p:pic>
      <p:sp>
        <p:nvSpPr>
          <p:cNvPr id="4" name="TextBox 3"/>
          <p:cNvSpPr txBox="1"/>
          <p:nvPr/>
        </p:nvSpPr>
        <p:spPr>
          <a:xfrm>
            <a:off x="1017818" y="5779869"/>
            <a:ext cx="11842680" cy="769441"/>
          </a:xfrm>
          <a:prstGeom prst="rect">
            <a:avLst/>
          </a:prstGeom>
          <a:noFill/>
        </p:spPr>
        <p:txBody>
          <a:bodyPr wrap="square" rtlCol="0">
            <a:spAutoFit/>
          </a:bodyPr>
          <a:lstStyle/>
          <a:p>
            <a:r>
              <a:rPr lang="th-TH" sz="4400" dirty="0">
                <a:solidFill>
                  <a:schemeClr val="bg1"/>
                </a:solidFill>
              </a:rPr>
              <a:t>ความสามัคคีนั้นมีอานุภาพ สามารถส่องให้ทั่วทั้งพิภพสว่างไสว</a:t>
            </a:r>
          </a:p>
        </p:txBody>
      </p:sp>
    </p:spTree>
    <p:extLst>
      <p:ext uri="{BB962C8B-B14F-4D97-AF65-F5344CB8AC3E}">
        <p14:creationId xmlns:p14="http://schemas.microsoft.com/office/powerpoint/2010/main" val="1840393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9E04C-B88E-8C42-AA6E-D089E2189FD4}"/>
              </a:ext>
            </a:extLst>
          </p:cNvPr>
          <p:cNvSpPr>
            <a:spLocks noGrp="1"/>
          </p:cNvSpPr>
          <p:nvPr>
            <p:ph idx="1"/>
          </p:nvPr>
        </p:nvSpPr>
        <p:spPr/>
        <p:txBody>
          <a:bodyPr>
            <a:normAutofit/>
          </a:bodyPr>
          <a:lstStyle/>
          <a:p>
            <a:pPr marL="0" indent="0" algn="ctr">
              <a:buNone/>
            </a:pPr>
            <a:r>
              <a:rPr lang="en-US" sz="4800" dirty="0">
                <a:solidFill>
                  <a:srgbClr val="FF0000"/>
                </a:solidFill>
              </a:rPr>
              <a:t>OTHER  SLIDES</a:t>
            </a:r>
          </a:p>
          <a:p>
            <a:pPr marL="0" indent="0" algn="ctr">
              <a:buNone/>
            </a:pPr>
            <a:r>
              <a:rPr lang="en-US" sz="4800">
                <a:solidFill>
                  <a:srgbClr val="FF0000"/>
                </a:solidFill>
              </a:rPr>
              <a:t>NOT </a:t>
            </a:r>
            <a:r>
              <a:rPr lang="en-US" sz="4800" dirty="0">
                <a:solidFill>
                  <a:srgbClr val="FF0000"/>
                </a:solidFill>
              </a:rPr>
              <a:t>USED</a:t>
            </a:r>
          </a:p>
        </p:txBody>
      </p:sp>
    </p:spTree>
    <p:extLst>
      <p:ext uri="{BB962C8B-B14F-4D97-AF65-F5344CB8AC3E}">
        <p14:creationId xmlns:p14="http://schemas.microsoft.com/office/powerpoint/2010/main" val="1044648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4F6D90-63F7-384B-8DC6-5FBA5E2858FC}"/>
              </a:ext>
            </a:extLst>
          </p:cNvPr>
          <p:cNvPicPr>
            <a:picLocks noGrp="1" noChangeAspect="1"/>
          </p:cNvPicPr>
          <p:nvPr>
            <p:ph idx="1"/>
          </p:nvPr>
        </p:nvPicPr>
        <p:blipFill rotWithShape="1">
          <a:blip r:embed="rId2"/>
          <a:srcRect b="22787"/>
          <a:stretch/>
        </p:blipFill>
        <p:spPr>
          <a:xfrm>
            <a:off x="2385439" y="840613"/>
            <a:ext cx="6805649" cy="5172729"/>
          </a:xfrm>
        </p:spPr>
      </p:pic>
    </p:spTree>
    <p:extLst>
      <p:ext uri="{BB962C8B-B14F-4D97-AF65-F5344CB8AC3E}">
        <p14:creationId xmlns:p14="http://schemas.microsoft.com/office/powerpoint/2010/main" val="67361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36FA0-C899-1942-BC2B-9B226FEC76A5}"/>
              </a:ext>
            </a:extLst>
          </p:cNvPr>
          <p:cNvSpPr>
            <a:spLocks noGrp="1"/>
          </p:cNvSpPr>
          <p:nvPr>
            <p:ph idx="1"/>
          </p:nvPr>
        </p:nvSpPr>
        <p:spPr>
          <a:xfrm>
            <a:off x="904895" y="-176172"/>
            <a:ext cx="10572472" cy="6144485"/>
          </a:xfrm>
        </p:spPr>
        <p:txBody>
          <a:bodyPr>
            <a:normAutofit/>
          </a:bodyPr>
          <a:lstStyle/>
          <a:p>
            <a:pPr marL="0" indent="0">
              <a:buNone/>
            </a:pPr>
            <a:endParaRPr lang="en-US" sz="4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worst human quality </a:t>
            </a:r>
            <a:r>
              <a:rPr lang="en-US" b="1" dirty="0">
                <a:latin typeface="Times New Roman" panose="02020603050405020304" pitchFamily="18" charset="0"/>
                <a:cs typeface="Times New Roman" panose="02020603050405020304" pitchFamily="18" charset="0"/>
              </a:rPr>
              <a:t>and the </a:t>
            </a:r>
            <a:r>
              <a:rPr lang="en-US" b="1" dirty="0">
                <a:solidFill>
                  <a:srgbClr val="FF0000"/>
                </a:solidFill>
                <a:latin typeface="Times New Roman" panose="02020603050405020304" pitchFamily="18" charset="0"/>
                <a:cs typeface="Times New Roman" panose="02020603050405020304" pitchFamily="18" charset="0"/>
              </a:rPr>
              <a:t>most great sin is backbiting</a:t>
            </a:r>
            <a:r>
              <a:rPr lang="en-US" dirty="0">
                <a:latin typeface="Times New Roman" panose="02020603050405020304" pitchFamily="18" charset="0"/>
                <a:cs typeface="Times New Roman" panose="02020603050405020304" pitchFamily="18" charset="0"/>
              </a:rPr>
              <a:t>, more </a:t>
            </a:r>
            <a:r>
              <a:rPr lang="en-US" u="sng" dirty="0">
                <a:latin typeface="Times New Roman" panose="02020603050405020304" pitchFamily="18" charset="0"/>
                <a:cs typeface="Times New Roman" panose="02020603050405020304" pitchFamily="18" charset="0"/>
              </a:rPr>
              <a:t>especially when it emanates from the tongues of the believers of God</a:t>
            </a:r>
            <a:r>
              <a:rPr lang="en-US" dirty="0">
                <a:latin typeface="Times New Roman" panose="02020603050405020304" pitchFamily="18" charset="0"/>
                <a:cs typeface="Times New Roman" panose="02020603050405020304" pitchFamily="18" charset="0"/>
              </a:rPr>
              <a:t>.”     </a:t>
            </a:r>
          </a:p>
          <a:p>
            <a:pPr marL="0" indent="0">
              <a:buNone/>
            </a:pPr>
            <a:r>
              <a:rPr lang="en-US" sz="3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‘Abdu’l-Baha</a:t>
            </a:r>
          </a:p>
          <a:p>
            <a:pPr marL="0" indent="0">
              <a:buNone/>
            </a:pPr>
            <a:endParaRPr lang="th-TH" sz="3400" dirty="0"/>
          </a:p>
          <a:p>
            <a:pPr marL="0" indent="0">
              <a:buNone/>
            </a:pPr>
            <a:r>
              <a:rPr lang="en-US" sz="3400" dirty="0"/>
              <a:t>“</a:t>
            </a:r>
            <a:r>
              <a:rPr lang="ar-SA" sz="3400" dirty="0"/>
              <a:t>ความชั่วร้ายที่สุดของมนุษย์และบาปอันใหญ่หลวงก็คือการทำร้ายลับหลังเฉพาะอย่างยิ่งจะเป็นความชั่วร้ายและบาปหนักมหันต์ยิ่งขึ้นถ้า</a:t>
            </a:r>
            <a:r>
              <a:rPr lang="th-TH" sz="3400" b="1" dirty="0">
                <a:latin typeface="Arial" panose="020B0604020202020204" pitchFamily="34" charset="0"/>
              </a:rPr>
              <a:t>เกิดมาจาก</a:t>
            </a:r>
            <a:r>
              <a:rPr lang="ar-SA" sz="3400" dirty="0" err="1"/>
              <a:t>ผู้</a:t>
            </a:r>
            <a:r>
              <a:rPr lang="th-TH" sz="3400" dirty="0"/>
              <a:t>ที่</a:t>
            </a:r>
            <a:r>
              <a:rPr lang="ar-SA" sz="3400" dirty="0" err="1"/>
              <a:t>นับถือ</a:t>
            </a:r>
            <a:r>
              <a:rPr lang="th-TH" sz="3400" b="1" dirty="0"/>
              <a:t>ในองค์</a:t>
            </a:r>
            <a:r>
              <a:rPr lang="ar-SA" sz="3400" dirty="0" err="1"/>
              <a:t>พระผู้เป็นเจ้า</a:t>
            </a:r>
            <a:r>
              <a:rPr lang="en-US" sz="3400" dirty="0"/>
              <a:t>”</a:t>
            </a:r>
          </a:p>
          <a:p>
            <a:pPr marL="0" indent="0">
              <a:buNone/>
            </a:pPr>
            <a:r>
              <a:rPr lang="en-US" dirty="0">
                <a:latin typeface="Times New Roman" panose="02020603050405020304" pitchFamily="18" charset="0"/>
                <a:cs typeface="Times New Roman" panose="02020603050405020304" pitchFamily="18" charset="0"/>
              </a:rPr>
              <a:t>							</a:t>
            </a:r>
            <a:r>
              <a:rPr lang="en-US" sz="3200" dirty="0">
                <a:ea typeface="Calibri" panose="020F0502020204030204" pitchFamily="34" charset="0"/>
                <a:cs typeface="Angsana New" panose="02020603050405020304" pitchFamily="18" charset="-34"/>
              </a:rPr>
              <a:t> - </a:t>
            </a:r>
            <a:r>
              <a:rPr lang="ar-SA" sz="3200" dirty="0">
                <a:ea typeface="Calibri" panose="020F0502020204030204" pitchFamily="34" charset="0"/>
                <a:cs typeface="Angsana New" panose="02020603050405020304" pitchFamily="18" charset="-34"/>
              </a:rPr>
              <a:t>พระอับดุลบาฮา</a:t>
            </a:r>
            <a:endParaRPr lang="en-US" sz="3200" dirty="0"/>
          </a:p>
        </p:txBody>
      </p:sp>
      <p:pic>
        <p:nvPicPr>
          <p:cNvPr id="4" name="Picture 3">
            <a:extLst>
              <a:ext uri="{FF2B5EF4-FFF2-40B4-BE49-F238E27FC236}">
                <a16:creationId xmlns:a16="http://schemas.microsoft.com/office/drawing/2014/main" id="{1B416F5F-B788-ED4A-9539-3271F9734660}"/>
              </a:ext>
            </a:extLst>
          </p:cNvPr>
          <p:cNvPicPr>
            <a:picLocks noChangeAspect="1"/>
          </p:cNvPicPr>
          <p:nvPr/>
        </p:nvPicPr>
        <p:blipFill>
          <a:blip r:embed="rId3"/>
          <a:stretch>
            <a:fillRect/>
          </a:stretch>
        </p:blipFill>
        <p:spPr>
          <a:xfrm>
            <a:off x="4308231" y="4450885"/>
            <a:ext cx="2674336" cy="2117183"/>
          </a:xfrm>
          <a:prstGeom prst="rect">
            <a:avLst/>
          </a:prstGeom>
        </p:spPr>
      </p:pic>
    </p:spTree>
    <p:extLst>
      <p:ext uri="{BB962C8B-B14F-4D97-AF65-F5344CB8AC3E}">
        <p14:creationId xmlns:p14="http://schemas.microsoft.com/office/powerpoint/2010/main" val="2494116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5188B9-0807-7648-AE0E-66B7BA9B1637}"/>
              </a:ext>
            </a:extLst>
          </p:cNvPr>
          <p:cNvSpPr/>
          <p:nvPr/>
        </p:nvSpPr>
        <p:spPr>
          <a:xfrm>
            <a:off x="357992" y="3980274"/>
            <a:ext cx="11750882" cy="2677656"/>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we allow our attention and energy to be taken up in efforts to keep others right and remedy their faults, we are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wasting precious time</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We are like ploughmen each of whom has his team to manage and his plough to direct, and in order to keep his furrow straight he must keep his eye on his goal and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concentrate on his own task</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If he looks to this side and that to see how Tom and Harry are getting on and to criticise their ploughing, then his own furrow will assuredly become crooked.”  </a:t>
            </a: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Shoghi Effendi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76329A0-B258-2944-9792-28FE1198B2A5}"/>
              </a:ext>
            </a:extLst>
          </p:cNvPr>
          <p:cNvPicPr>
            <a:picLocks noChangeAspect="1"/>
          </p:cNvPicPr>
          <p:nvPr/>
        </p:nvPicPr>
        <p:blipFill>
          <a:blip r:embed="rId2"/>
          <a:stretch>
            <a:fillRect/>
          </a:stretch>
        </p:blipFill>
        <p:spPr>
          <a:xfrm>
            <a:off x="2959283" y="373776"/>
            <a:ext cx="5995012" cy="3379738"/>
          </a:xfrm>
          <a:prstGeom prst="rect">
            <a:avLst/>
          </a:prstGeom>
        </p:spPr>
      </p:pic>
      <p:cxnSp>
        <p:nvCxnSpPr>
          <p:cNvPr id="21" name="Curved Connector 20">
            <a:extLst>
              <a:ext uri="{FF2B5EF4-FFF2-40B4-BE49-F238E27FC236}">
                <a16:creationId xmlns:a16="http://schemas.microsoft.com/office/drawing/2014/main" id="{E37A3A74-0E17-A444-8A8B-6CCA3E99C20A}"/>
              </a:ext>
            </a:extLst>
          </p:cNvPr>
          <p:cNvCxnSpPr>
            <a:cxnSpLocks/>
          </p:cNvCxnSpPr>
          <p:nvPr/>
        </p:nvCxnSpPr>
        <p:spPr>
          <a:xfrm>
            <a:off x="5338261" y="736960"/>
            <a:ext cx="2286000" cy="1362780"/>
          </a:xfrm>
          <a:prstGeom prst="curvedConnector3">
            <a:avLst/>
          </a:prstGeom>
          <a:ln>
            <a:solidFill>
              <a:srgbClr val="FF0000"/>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27" name="Triangle 26">
            <a:extLst>
              <a:ext uri="{FF2B5EF4-FFF2-40B4-BE49-F238E27FC236}">
                <a16:creationId xmlns:a16="http://schemas.microsoft.com/office/drawing/2014/main" id="{7A3F94A8-D714-204D-9370-3F4793EED8AF}"/>
              </a:ext>
            </a:extLst>
          </p:cNvPr>
          <p:cNvSpPr/>
          <p:nvPr/>
        </p:nvSpPr>
        <p:spPr>
          <a:xfrm rot="18824774">
            <a:off x="4750519" y="219278"/>
            <a:ext cx="673057" cy="726006"/>
          </a:xfrm>
          <a:prstGeom prst="triangle">
            <a:avLst>
              <a:gd name="adj" fmla="val 544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extBox 1">
            <a:extLst>
              <a:ext uri="{FF2B5EF4-FFF2-40B4-BE49-F238E27FC236}">
                <a16:creationId xmlns:a16="http://schemas.microsoft.com/office/drawing/2014/main" id="{DB3058FE-E48B-2249-893B-C3ED74AAA239}"/>
              </a:ext>
            </a:extLst>
          </p:cNvPr>
          <p:cNvSpPr txBox="1"/>
          <p:nvPr/>
        </p:nvSpPr>
        <p:spPr>
          <a:xfrm>
            <a:off x="9231385" y="699196"/>
            <a:ext cx="2434138" cy="1938992"/>
          </a:xfrm>
          <a:prstGeom prst="rect">
            <a:avLst/>
          </a:prstGeom>
          <a:noFill/>
        </p:spPr>
        <p:txBody>
          <a:bodyPr wrap="square" rtlCol="0">
            <a:spAutoFit/>
          </a:bodyPr>
          <a:lstStyle/>
          <a:p>
            <a:r>
              <a:rPr lang="en-US" sz="4000" dirty="0">
                <a:solidFill>
                  <a:srgbClr val="FF0000"/>
                </a:solidFill>
              </a:rPr>
              <a:t>NEED THAI TRANSLATION</a:t>
            </a:r>
          </a:p>
        </p:txBody>
      </p:sp>
    </p:spTree>
    <p:extLst>
      <p:ext uri="{BB962C8B-B14F-4D97-AF65-F5344CB8AC3E}">
        <p14:creationId xmlns:p14="http://schemas.microsoft.com/office/powerpoint/2010/main" val="9651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E95CB0-E68E-EF44-A58D-0296B551C6FB}"/>
              </a:ext>
            </a:extLst>
          </p:cNvPr>
          <p:cNvPicPr>
            <a:picLocks noGrp="1" noChangeAspect="1"/>
          </p:cNvPicPr>
          <p:nvPr>
            <p:ph idx="1"/>
          </p:nvPr>
        </p:nvPicPr>
        <p:blipFill>
          <a:blip r:embed="rId2"/>
          <a:stretch>
            <a:fillRect/>
          </a:stretch>
        </p:blipFill>
        <p:spPr>
          <a:xfrm>
            <a:off x="673099" y="0"/>
            <a:ext cx="10687629" cy="7117507"/>
          </a:xfrm>
        </p:spPr>
      </p:pic>
    </p:spTree>
    <p:extLst>
      <p:ext uri="{BB962C8B-B14F-4D97-AF65-F5344CB8AC3E}">
        <p14:creationId xmlns:p14="http://schemas.microsoft.com/office/powerpoint/2010/main" val="3084277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7B7980-1F88-3F42-97B9-4299F578A76E}"/>
              </a:ext>
            </a:extLst>
          </p:cNvPr>
          <p:cNvPicPr>
            <a:picLocks noGrp="1" noChangeAspect="1"/>
          </p:cNvPicPr>
          <p:nvPr>
            <p:ph idx="1"/>
          </p:nvPr>
        </p:nvPicPr>
        <p:blipFill>
          <a:blip r:embed="rId2"/>
          <a:stretch>
            <a:fillRect/>
          </a:stretch>
        </p:blipFill>
        <p:spPr>
          <a:xfrm>
            <a:off x="1389186" y="0"/>
            <a:ext cx="9144000" cy="6858000"/>
          </a:xfrm>
        </p:spPr>
      </p:pic>
    </p:spTree>
    <p:extLst>
      <p:ext uri="{BB962C8B-B14F-4D97-AF65-F5344CB8AC3E}">
        <p14:creationId xmlns:p14="http://schemas.microsoft.com/office/powerpoint/2010/main" val="163028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99000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68F3F2-1489-E542-B900-B7D4909DD258}"/>
              </a:ext>
            </a:extLst>
          </p:cNvPr>
          <p:cNvPicPr>
            <a:picLocks noChangeAspect="1"/>
          </p:cNvPicPr>
          <p:nvPr/>
        </p:nvPicPr>
        <p:blipFill>
          <a:blip r:embed="rId2"/>
          <a:stretch>
            <a:fillRect/>
          </a:stretch>
        </p:blipFill>
        <p:spPr>
          <a:xfrm>
            <a:off x="2199502" y="-370704"/>
            <a:ext cx="7760044" cy="7760044"/>
          </a:xfrm>
          <a:prstGeom prst="rect">
            <a:avLst/>
          </a:prstGeom>
        </p:spPr>
      </p:pic>
    </p:spTree>
    <p:extLst>
      <p:ext uri="{BB962C8B-B14F-4D97-AF65-F5344CB8AC3E}">
        <p14:creationId xmlns:p14="http://schemas.microsoft.com/office/powerpoint/2010/main" val="1292245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98EC8-422B-9A49-BD14-414A51B0A633}"/>
              </a:ext>
            </a:extLst>
          </p:cNvPr>
          <p:cNvPicPr>
            <a:picLocks noChangeAspect="1"/>
          </p:cNvPicPr>
          <p:nvPr/>
        </p:nvPicPr>
        <p:blipFill>
          <a:blip r:embed="rId2"/>
          <a:stretch>
            <a:fillRect/>
          </a:stretch>
        </p:blipFill>
        <p:spPr>
          <a:xfrm>
            <a:off x="1497439" y="11862"/>
            <a:ext cx="9104658" cy="6846138"/>
          </a:xfrm>
          <a:prstGeom prst="rect">
            <a:avLst/>
          </a:prstGeom>
        </p:spPr>
      </p:pic>
    </p:spTree>
    <p:extLst>
      <p:ext uri="{BB962C8B-B14F-4D97-AF65-F5344CB8AC3E}">
        <p14:creationId xmlns:p14="http://schemas.microsoft.com/office/powerpoint/2010/main" val="3469763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8F2DADB-8080-FD4A-AEA1-EFAE2CD6375B}"/>
              </a:ext>
            </a:extLst>
          </p:cNvPr>
          <p:cNvPicPr>
            <a:picLocks noGrp="1" noChangeAspect="1"/>
          </p:cNvPicPr>
          <p:nvPr>
            <p:ph idx="1"/>
          </p:nvPr>
        </p:nvPicPr>
        <p:blipFill>
          <a:blip r:embed="rId2"/>
          <a:stretch>
            <a:fillRect/>
          </a:stretch>
        </p:blipFill>
        <p:spPr>
          <a:xfrm>
            <a:off x="471054" y="968671"/>
            <a:ext cx="11166764" cy="4990732"/>
          </a:xfrm>
        </p:spPr>
      </p:pic>
    </p:spTree>
    <p:extLst>
      <p:ext uri="{BB962C8B-B14F-4D97-AF65-F5344CB8AC3E}">
        <p14:creationId xmlns:p14="http://schemas.microsoft.com/office/powerpoint/2010/main" val="3752400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FA0A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04250-309F-1A4B-A45C-8258652D9D52}"/>
              </a:ext>
            </a:extLst>
          </p:cNvPr>
          <p:cNvPicPr>
            <a:picLocks noChangeAspect="1"/>
          </p:cNvPicPr>
          <p:nvPr/>
        </p:nvPicPr>
        <p:blipFill>
          <a:blip r:embed="rId2"/>
          <a:stretch>
            <a:fillRect/>
          </a:stretch>
        </p:blipFill>
        <p:spPr>
          <a:xfrm>
            <a:off x="2395151" y="59724"/>
            <a:ext cx="6798276" cy="6798276"/>
          </a:xfrm>
          <a:prstGeom prst="rect">
            <a:avLst/>
          </a:prstGeom>
        </p:spPr>
      </p:pic>
    </p:spTree>
    <p:extLst>
      <p:ext uri="{BB962C8B-B14F-4D97-AF65-F5344CB8AC3E}">
        <p14:creationId xmlns:p14="http://schemas.microsoft.com/office/powerpoint/2010/main" val="3459553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B767FE-A0C0-FF42-BB2B-7FBB525D5D81}"/>
              </a:ext>
            </a:extLst>
          </p:cNvPr>
          <p:cNvPicPr>
            <a:picLocks noGrp="1" noChangeAspect="1"/>
          </p:cNvPicPr>
          <p:nvPr>
            <p:ph idx="1"/>
          </p:nvPr>
        </p:nvPicPr>
        <p:blipFill>
          <a:blip r:embed="rId2"/>
          <a:stretch>
            <a:fillRect/>
          </a:stretch>
        </p:blipFill>
        <p:spPr>
          <a:xfrm>
            <a:off x="2817340" y="30656"/>
            <a:ext cx="6827344" cy="6827344"/>
          </a:xfrm>
        </p:spPr>
      </p:pic>
    </p:spTree>
    <p:extLst>
      <p:ext uri="{BB962C8B-B14F-4D97-AF65-F5344CB8AC3E}">
        <p14:creationId xmlns:p14="http://schemas.microsoft.com/office/powerpoint/2010/main" val="12218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C8D747-E1A1-0B4B-B72B-75EFE2717587}"/>
              </a:ext>
            </a:extLst>
          </p:cNvPr>
          <p:cNvPicPr>
            <a:picLocks noGrp="1" noChangeAspect="1"/>
          </p:cNvPicPr>
          <p:nvPr>
            <p:ph idx="1"/>
          </p:nvPr>
        </p:nvPicPr>
        <p:blipFill>
          <a:blip r:embed="rId2"/>
          <a:stretch>
            <a:fillRect/>
          </a:stretch>
        </p:blipFill>
        <p:spPr>
          <a:xfrm>
            <a:off x="2693773" y="0"/>
            <a:ext cx="7383398" cy="7383398"/>
          </a:xfrm>
        </p:spPr>
      </p:pic>
    </p:spTree>
    <p:extLst>
      <p:ext uri="{BB962C8B-B14F-4D97-AF65-F5344CB8AC3E}">
        <p14:creationId xmlns:p14="http://schemas.microsoft.com/office/powerpoint/2010/main" val="385545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D2CF2-FAC1-5546-A930-2181012B41CE}"/>
              </a:ext>
            </a:extLst>
          </p:cNvPr>
          <p:cNvSpPr>
            <a:spLocks noGrp="1"/>
          </p:cNvSpPr>
          <p:nvPr>
            <p:ph idx="1"/>
          </p:nvPr>
        </p:nvSpPr>
        <p:spPr>
          <a:xfrm>
            <a:off x="591065" y="589950"/>
            <a:ext cx="10515600" cy="4351338"/>
          </a:xfrm>
        </p:spPr>
        <p:txBody>
          <a:bodyPr/>
          <a:lstStyle/>
          <a:p>
            <a:pPr marL="0" indent="0">
              <a:buNone/>
            </a:pPr>
            <a:r>
              <a:rPr lang="en-US" dirty="0">
                <a:hlinkClick r:id="rId2"/>
              </a:rPr>
              <a:t>Abdu’l-Baha</a:t>
            </a:r>
            <a:r>
              <a:rPr lang="en-US" dirty="0"/>
              <a:t> also said that Baha’is should: </a:t>
            </a:r>
          </a:p>
          <a:p>
            <a:r>
              <a:rPr lang="en-US" dirty="0"/>
              <a:t>… shun completely backbiting…to such an extent that if a person backbites </a:t>
            </a:r>
            <a:r>
              <a:rPr lang="en-US" b="1" dirty="0"/>
              <a:t>to the extent of </a:t>
            </a:r>
            <a:r>
              <a:rPr lang="en-US" b="1" dirty="0">
                <a:solidFill>
                  <a:srgbClr val="FF0000"/>
                </a:solidFill>
              </a:rPr>
              <a:t>one word</a:t>
            </a:r>
            <a:r>
              <a:rPr lang="en-US" dirty="0"/>
              <a:t>, he may become dishonored among all the people, because the </a:t>
            </a:r>
            <a:r>
              <a:rPr lang="en-US" b="1" dirty="0"/>
              <a:t>most </a:t>
            </a:r>
            <a:r>
              <a:rPr lang="en-US" b="1" dirty="0">
                <a:solidFill>
                  <a:srgbClr val="FF0000"/>
                </a:solidFill>
              </a:rPr>
              <a:t>hateful</a:t>
            </a:r>
            <a:r>
              <a:rPr lang="en-US" b="1" dirty="0"/>
              <a:t> characteristic of man is fault-finding</a:t>
            </a:r>
            <a:r>
              <a:rPr lang="en-US" dirty="0"/>
              <a:t>.    </a:t>
            </a:r>
          </a:p>
          <a:p>
            <a:endParaRPr lang="en-US" dirty="0"/>
          </a:p>
          <a:p>
            <a:r>
              <a:rPr lang="en-US" dirty="0">
                <a:solidFill>
                  <a:srgbClr val="FF0000"/>
                </a:solidFill>
              </a:rPr>
              <a:t>NEED THAI TRANSLATION</a:t>
            </a:r>
          </a:p>
          <a:p>
            <a:pPr marL="0" indent="0">
              <a:buNone/>
            </a:pPr>
            <a:r>
              <a:rPr lang="en-US" dirty="0"/>
              <a:t>– </a:t>
            </a:r>
            <a:r>
              <a:rPr lang="en-US" i="1" dirty="0"/>
              <a:t>Star of the West</a:t>
            </a:r>
            <a:r>
              <a:rPr lang="en-US" dirty="0"/>
              <a:t>, Volume 3, p. 192.</a:t>
            </a:r>
          </a:p>
          <a:p>
            <a:endParaRPr lang="en-US" dirty="0"/>
          </a:p>
        </p:txBody>
      </p:sp>
      <p:pic>
        <p:nvPicPr>
          <p:cNvPr id="4" name="Content Placeholder 4">
            <a:extLst>
              <a:ext uri="{FF2B5EF4-FFF2-40B4-BE49-F238E27FC236}">
                <a16:creationId xmlns:a16="http://schemas.microsoft.com/office/drawing/2014/main" id="{FE500836-5548-0F4F-B53C-798BC76951D6}"/>
              </a:ext>
            </a:extLst>
          </p:cNvPr>
          <p:cNvPicPr>
            <a:picLocks noChangeAspect="1"/>
          </p:cNvPicPr>
          <p:nvPr/>
        </p:nvPicPr>
        <p:blipFill>
          <a:blip r:embed="rId3"/>
          <a:stretch>
            <a:fillRect/>
          </a:stretch>
        </p:blipFill>
        <p:spPr>
          <a:xfrm>
            <a:off x="4045058" y="3765313"/>
            <a:ext cx="4180048" cy="2549829"/>
          </a:xfrm>
          <a:prstGeom prst="rect">
            <a:avLst/>
          </a:prstGeom>
        </p:spPr>
      </p:pic>
    </p:spTree>
    <p:extLst>
      <p:ext uri="{BB962C8B-B14F-4D97-AF65-F5344CB8AC3E}">
        <p14:creationId xmlns:p14="http://schemas.microsoft.com/office/powerpoint/2010/main" val="216002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F3F5-3BB4-1047-9075-B28C77957683}"/>
              </a:ext>
            </a:extLst>
          </p:cNvPr>
          <p:cNvSpPr>
            <a:spLocks noGrp="1"/>
          </p:cNvSpPr>
          <p:nvPr>
            <p:ph type="title"/>
          </p:nvPr>
        </p:nvSpPr>
        <p:spPr>
          <a:xfrm>
            <a:off x="0" y="4595"/>
            <a:ext cx="12192000" cy="1325563"/>
          </a:xfrm>
          <a:solidFill>
            <a:srgbClr val="0099FF"/>
          </a:solidFill>
        </p:spPr>
        <p:txBody>
          <a:bodyPr>
            <a:normAutofit/>
          </a:bodyPr>
          <a:lstStyle/>
          <a:p>
            <a:pPr algn="ctr"/>
            <a:r>
              <a:rPr lang="th-TH" b="1" dirty="0">
                <a:solidFill>
                  <a:schemeClr val="bg1"/>
                </a:solidFill>
                <a:cs typeface="+mn-cs"/>
              </a:rPr>
              <a:t>คัมภีร์คีตาบ</a:t>
            </a:r>
            <a:r>
              <a:rPr lang="th-TH" b="1" dirty="0" err="1">
                <a:solidFill>
                  <a:schemeClr val="bg1"/>
                </a:solidFill>
                <a:cs typeface="+mn-cs"/>
              </a:rPr>
              <a:t>ี</a:t>
            </a:r>
            <a:r>
              <a:rPr lang="en-US" b="1" dirty="0">
                <a:solidFill>
                  <a:schemeClr val="bg1"/>
                </a:solidFill>
                <a:cs typeface="+mn-cs"/>
              </a:rPr>
              <a:t>-</a:t>
            </a:r>
            <a:r>
              <a:rPr lang="th-TH" b="1" dirty="0">
                <a:solidFill>
                  <a:schemeClr val="bg1"/>
                </a:solidFill>
                <a:cs typeface="+mn-cs"/>
              </a:rPr>
              <a:t>อัคด</a:t>
            </a:r>
            <a:r>
              <a:rPr lang="th-TH" b="1" dirty="0" err="1">
                <a:solidFill>
                  <a:schemeClr val="bg1"/>
                </a:solidFill>
                <a:cs typeface="+mn-cs"/>
              </a:rPr>
              <a:t>ัส</a:t>
            </a:r>
            <a:r>
              <a:rPr lang="en-US" b="1" dirty="0">
                <a:solidFill>
                  <a:schemeClr val="bg1"/>
                </a:solidFill>
                <a:cs typeface="+mn-cs"/>
              </a:rPr>
              <a:t> </a:t>
            </a:r>
            <a:r>
              <a:rPr lang="en-US" dirty="0">
                <a:solidFill>
                  <a:schemeClr val="bg1"/>
                </a:solidFill>
                <a:cs typeface="+mn-cs"/>
              </a:rPr>
              <a:t>- </a:t>
            </a:r>
            <a:r>
              <a:rPr lang="en-US" sz="2600" dirty="0">
                <a:solidFill>
                  <a:schemeClr val="bg1"/>
                </a:solidFill>
              </a:rPr>
              <a:t>Kitab-i-Aqdas</a:t>
            </a:r>
            <a:br>
              <a:rPr lang="en-US" sz="2600" dirty="0">
                <a:solidFill>
                  <a:schemeClr val="bg1"/>
                </a:solidFill>
              </a:rPr>
            </a:br>
            <a:r>
              <a:rPr lang="th-TH" sz="3400" b="1" dirty="0">
                <a:solidFill>
                  <a:schemeClr val="bg1"/>
                </a:solidFill>
              </a:rPr>
              <a:t>คัมภีร์ที่ศักดิ์สิทธิ์ที่สุด</a:t>
            </a:r>
            <a:r>
              <a:rPr lang="en-US" sz="3400" b="1" dirty="0">
                <a:solidFill>
                  <a:schemeClr val="bg1"/>
                </a:solidFill>
              </a:rPr>
              <a:t> </a:t>
            </a:r>
            <a:r>
              <a:rPr lang="en-US" sz="2400" dirty="0">
                <a:solidFill>
                  <a:schemeClr val="bg1"/>
                </a:solidFill>
              </a:rPr>
              <a:t>– Most Holy Book</a:t>
            </a:r>
          </a:p>
        </p:txBody>
      </p:sp>
      <p:sp>
        <p:nvSpPr>
          <p:cNvPr id="3" name="Content Placeholder 2">
            <a:extLst>
              <a:ext uri="{FF2B5EF4-FFF2-40B4-BE49-F238E27FC236}">
                <a16:creationId xmlns:a16="http://schemas.microsoft.com/office/drawing/2014/main" id="{180D5DB3-9594-A143-993A-68954A15C8C5}"/>
              </a:ext>
            </a:extLst>
          </p:cNvPr>
          <p:cNvSpPr>
            <a:spLocks noGrp="1"/>
          </p:cNvSpPr>
          <p:nvPr>
            <p:ph idx="1"/>
          </p:nvPr>
        </p:nvSpPr>
        <p:spPr>
          <a:xfrm>
            <a:off x="481738" y="4034429"/>
            <a:ext cx="9805261" cy="2327921"/>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“Ye have been </a:t>
            </a:r>
            <a:r>
              <a:rPr lang="en-US" b="1" dirty="0">
                <a:solidFill>
                  <a:srgbClr val="FF0000"/>
                </a:solidFill>
                <a:latin typeface="Times New Roman" panose="02020603050405020304" pitchFamily="18" charset="0"/>
                <a:cs typeface="Times New Roman" panose="02020603050405020304" pitchFamily="18" charset="0"/>
              </a:rPr>
              <a:t>forbidden </a:t>
            </a:r>
            <a:r>
              <a:rPr lang="en-US" dirty="0">
                <a:latin typeface="Times New Roman" panose="02020603050405020304" pitchFamily="18" charset="0"/>
                <a:cs typeface="Times New Roman" panose="02020603050405020304" pitchFamily="18" charset="0"/>
              </a:rPr>
              <a:t>to commit </a:t>
            </a:r>
            <a:r>
              <a:rPr lang="en-US" b="1" dirty="0">
                <a:latin typeface="Times New Roman" panose="02020603050405020304" pitchFamily="18" charset="0"/>
                <a:cs typeface="Times New Roman" panose="02020603050405020304" pitchFamily="18" charset="0"/>
              </a:rPr>
              <a:t>murder or </a:t>
            </a:r>
          </a:p>
          <a:p>
            <a:pPr marL="0" indent="0">
              <a:buNone/>
            </a:pPr>
            <a:r>
              <a:rPr lang="en-US" b="1" dirty="0">
                <a:latin typeface="Times New Roman" panose="02020603050405020304" pitchFamily="18" charset="0"/>
                <a:cs typeface="Times New Roman" panose="02020603050405020304" pitchFamily="18" charset="0"/>
              </a:rPr>
              <a:t>adultery, or to engage in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backbiting. . . shun ye</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then, what hath been prohibited in the holy Books and </a:t>
            </a:r>
          </a:p>
          <a:p>
            <a:pPr marL="0" indent="0">
              <a:buNone/>
            </a:pPr>
            <a:r>
              <a:rPr lang="en-US" dirty="0">
                <a:latin typeface="Times New Roman" panose="02020603050405020304" pitchFamily="18" charset="0"/>
                <a:cs typeface="Times New Roman" panose="02020603050405020304" pitchFamily="18" charset="0"/>
              </a:rPr>
              <a:t>Tablets.” </a:t>
            </a:r>
            <a:endParaRPr lang="en-US" sz="36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 Baha’u’llah </a:t>
            </a:r>
          </a:p>
        </p:txBody>
      </p:sp>
      <p:sp>
        <p:nvSpPr>
          <p:cNvPr id="4" name="TextBox 3">
            <a:extLst>
              <a:ext uri="{FF2B5EF4-FFF2-40B4-BE49-F238E27FC236}">
                <a16:creationId xmlns:a16="http://schemas.microsoft.com/office/drawing/2014/main" id="{CF4F13C9-C755-8B4C-B13B-2FB0A62BE1B0}"/>
              </a:ext>
            </a:extLst>
          </p:cNvPr>
          <p:cNvSpPr txBox="1"/>
          <p:nvPr/>
        </p:nvSpPr>
        <p:spPr>
          <a:xfrm>
            <a:off x="580291" y="1652955"/>
            <a:ext cx="10920046" cy="2862322"/>
          </a:xfrm>
          <a:prstGeom prst="rect">
            <a:avLst/>
          </a:prstGeom>
          <a:noFill/>
        </p:spPr>
        <p:txBody>
          <a:bodyPr wrap="square" rtlCol="0">
            <a:spAutoFit/>
          </a:bodyPr>
          <a:lstStyle/>
          <a:p>
            <a:r>
              <a:rPr lang="th-TH" sz="3600" dirty="0"/>
              <a:t>เจ้าถูกห้ามมิให้ก่อฆาตกรรมหรือมีชู้นินทาหรือใส่ร้ายดังนั้นจงหลีกหนีสิ่งที่ห้ามไว้ในคัมภีร์และธรรมจารึกศักดิ์สิทธิ์ทั้งหลาย</a:t>
            </a:r>
            <a:endParaRPr lang="en-US" sz="3600" dirty="0"/>
          </a:p>
          <a:p>
            <a:r>
              <a:rPr lang="en-US" sz="3600" dirty="0"/>
              <a:t>                - </a:t>
            </a:r>
            <a:r>
              <a:rPr lang="ar-SA" sz="2400" dirty="0" err="1"/>
              <a:t>พระบาฮาอุลลาห</a:t>
            </a:r>
            <a:endParaRPr lang="en-US" sz="2400" dirty="0"/>
          </a:p>
          <a:p>
            <a:endParaRPr lang="en-US" sz="3600" dirty="0">
              <a:latin typeface="Cordia New" panose="020B0304020202020204" pitchFamily="34" charset="-34"/>
              <a:cs typeface="Cordia New" panose="020B0304020202020204" pitchFamily="34" charset="-34"/>
            </a:endParaRPr>
          </a:p>
          <a:p>
            <a:endParaRPr lang="th-TH" sz="3600" dirty="0"/>
          </a:p>
        </p:txBody>
      </p:sp>
      <p:sp>
        <p:nvSpPr>
          <p:cNvPr id="5" name="Rectangle 4">
            <a:extLst>
              <a:ext uri="{FF2B5EF4-FFF2-40B4-BE49-F238E27FC236}">
                <a16:creationId xmlns:a16="http://schemas.microsoft.com/office/drawing/2014/main" id="{317C9D63-AA98-9E4A-9D56-4975C9A538ED}"/>
              </a:ext>
            </a:extLst>
          </p:cNvPr>
          <p:cNvSpPr/>
          <p:nvPr/>
        </p:nvSpPr>
        <p:spPr>
          <a:xfrm>
            <a:off x="5482691" y="3244334"/>
            <a:ext cx="1226618" cy="369332"/>
          </a:xfrm>
          <a:prstGeom prst="rect">
            <a:avLst/>
          </a:prstGeom>
        </p:spPr>
        <p:txBody>
          <a:bodyPr wrap="none">
            <a:spAutoFit/>
          </a:bodyPr>
          <a:lstStyle/>
          <a:p>
            <a:pPr algn="ctr"/>
            <a:r>
              <a:rPr lang="th-TH" b="1" dirty="0">
                <a:solidFill>
                  <a:schemeClr val="bg1"/>
                </a:solidFill>
                <a:latin typeface="Times New Roman" panose="02020603050405020304" pitchFamily="18" charset="0"/>
                <a:cs typeface="Times New Roman" panose="02020603050405020304" pitchFamily="18" charset="0"/>
              </a:rPr>
              <a:t>คำถามคู่แชร์กลุ่ม</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Kitab-i-Aqdas | Most Holy Book | Baha'i Faith Writings | Uplifting ...">
            <a:extLst>
              <a:ext uri="{FF2B5EF4-FFF2-40B4-BE49-F238E27FC236}">
                <a16:creationId xmlns:a16="http://schemas.microsoft.com/office/drawing/2014/main" id="{137EB27B-58CA-064D-8267-2630E18E2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721" y="4210323"/>
            <a:ext cx="3114556" cy="197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3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34EA43-0274-F748-B81D-8CACD1FD7D27}"/>
              </a:ext>
            </a:extLst>
          </p:cNvPr>
          <p:cNvPicPr>
            <a:picLocks noGrp="1" noChangeAspect="1"/>
          </p:cNvPicPr>
          <p:nvPr>
            <p:ph idx="1"/>
          </p:nvPr>
        </p:nvPicPr>
        <p:blipFill>
          <a:blip r:embed="rId2"/>
          <a:stretch>
            <a:fillRect/>
          </a:stretch>
        </p:blipFill>
        <p:spPr>
          <a:xfrm>
            <a:off x="3192444" y="0"/>
            <a:ext cx="4719205" cy="6850459"/>
          </a:xfrm>
        </p:spPr>
      </p:pic>
    </p:spTree>
    <p:extLst>
      <p:ext uri="{BB962C8B-B14F-4D97-AF65-F5344CB8AC3E}">
        <p14:creationId xmlns:p14="http://schemas.microsoft.com/office/powerpoint/2010/main" val="1758872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E317E2-91D7-4748-B1E4-16CEA0BBF01C}"/>
              </a:ext>
            </a:extLst>
          </p:cNvPr>
          <p:cNvPicPr>
            <a:picLocks noGrp="1" noChangeAspect="1"/>
          </p:cNvPicPr>
          <p:nvPr>
            <p:ph idx="1"/>
          </p:nvPr>
        </p:nvPicPr>
        <p:blipFill>
          <a:blip r:embed="rId2"/>
          <a:stretch>
            <a:fillRect/>
          </a:stretch>
        </p:blipFill>
        <p:spPr>
          <a:xfrm>
            <a:off x="1680520" y="-636608"/>
            <a:ext cx="8470792" cy="8470792"/>
          </a:xfrm>
        </p:spPr>
      </p:pic>
    </p:spTree>
    <p:extLst>
      <p:ext uri="{BB962C8B-B14F-4D97-AF65-F5344CB8AC3E}">
        <p14:creationId xmlns:p14="http://schemas.microsoft.com/office/powerpoint/2010/main" val="106494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081C42-E6F5-AE48-B4C2-7B8E452AED3A}"/>
              </a:ext>
            </a:extLst>
          </p:cNvPr>
          <p:cNvPicPr>
            <a:picLocks noGrp="1" noChangeAspect="1"/>
          </p:cNvPicPr>
          <p:nvPr>
            <p:ph idx="1"/>
          </p:nvPr>
        </p:nvPicPr>
        <p:blipFill>
          <a:blip r:embed="rId2"/>
          <a:stretch>
            <a:fillRect/>
          </a:stretch>
        </p:blipFill>
        <p:spPr>
          <a:xfrm>
            <a:off x="2964871" y="288275"/>
            <a:ext cx="6373091" cy="6373091"/>
          </a:xfrm>
        </p:spPr>
      </p:pic>
    </p:spTree>
    <p:extLst>
      <p:ext uri="{BB962C8B-B14F-4D97-AF65-F5344CB8AC3E}">
        <p14:creationId xmlns:p14="http://schemas.microsoft.com/office/powerpoint/2010/main" val="341958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64F-218C-174B-B06A-41345AA46F9D}"/>
              </a:ext>
            </a:extLst>
          </p:cNvPr>
          <p:cNvSpPr>
            <a:spLocks noGrp="1"/>
          </p:cNvSpPr>
          <p:nvPr>
            <p:ph type="title"/>
          </p:nvPr>
        </p:nvSpPr>
        <p:spPr>
          <a:xfrm>
            <a:off x="-1947853" y="727492"/>
            <a:ext cx="10515600" cy="1325563"/>
          </a:xfrm>
        </p:spPr>
        <p:txBody>
          <a:bodyPr/>
          <a:lstStyle/>
          <a:p>
            <a:r>
              <a:rPr lang="en-US" dirty="0">
                <a:solidFill>
                  <a:srgbClr val="00B0F0"/>
                </a:solidFill>
              </a:rPr>
              <a:t>			</a:t>
            </a:r>
            <a:r>
              <a:rPr lang="en-US" b="1" dirty="0">
                <a:solidFill>
                  <a:srgbClr val="00B0F0"/>
                </a:solidFill>
              </a:rPr>
              <a:t>What is Backbiting ?</a:t>
            </a:r>
          </a:p>
        </p:txBody>
      </p:sp>
      <p:pic>
        <p:nvPicPr>
          <p:cNvPr id="4" name="Content Placeholder 4">
            <a:extLst>
              <a:ext uri="{FF2B5EF4-FFF2-40B4-BE49-F238E27FC236}">
                <a16:creationId xmlns:a16="http://schemas.microsoft.com/office/drawing/2014/main" id="{F81AF8DC-B31C-8A46-B8AF-F6174E286731}"/>
              </a:ext>
            </a:extLst>
          </p:cNvPr>
          <p:cNvPicPr>
            <a:picLocks noGrp="1" noChangeAspect="1"/>
          </p:cNvPicPr>
          <p:nvPr>
            <p:ph idx="1"/>
          </p:nvPr>
        </p:nvPicPr>
        <p:blipFill>
          <a:blip r:embed="rId2"/>
          <a:stretch>
            <a:fillRect/>
          </a:stretch>
        </p:blipFill>
        <p:spPr>
          <a:xfrm>
            <a:off x="880420" y="2369894"/>
            <a:ext cx="4781034" cy="2677379"/>
          </a:xfrm>
        </p:spPr>
      </p:pic>
      <p:sp>
        <p:nvSpPr>
          <p:cNvPr id="5" name="TextBox 4">
            <a:extLst>
              <a:ext uri="{FF2B5EF4-FFF2-40B4-BE49-F238E27FC236}">
                <a16:creationId xmlns:a16="http://schemas.microsoft.com/office/drawing/2014/main" id="{C3EBF0DD-93DD-4049-90AB-2F84B1C66B71}"/>
              </a:ext>
            </a:extLst>
          </p:cNvPr>
          <p:cNvSpPr txBox="1"/>
          <p:nvPr/>
        </p:nvSpPr>
        <p:spPr>
          <a:xfrm>
            <a:off x="6096000" y="286017"/>
            <a:ext cx="5224849"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means speaking about a person behind his back saying things that he would not like to have spread around or mentioned.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the opposite force to unity and is a subtle form of violence. Gossip is like creating and watching our own hurtful soap opera.</a:t>
            </a:r>
          </a:p>
          <a:p>
            <a:endParaRPr lang="en-US" dirty="0"/>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A78997-E484-DF41-8355-73B853B6C91A}"/>
              </a:ext>
            </a:extLst>
          </p:cNvPr>
          <p:cNvSpPr txBox="1"/>
          <p:nvPr/>
        </p:nvSpPr>
        <p:spPr>
          <a:xfrm>
            <a:off x="6096000" y="4369369"/>
            <a:ext cx="5659395"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begins as a negative thought and is shared through a gesture, a written message, a phone call or spoken aloud to another person or group of people.</a:t>
            </a:r>
          </a:p>
        </p:txBody>
      </p:sp>
    </p:spTree>
    <p:extLst>
      <p:ext uri="{BB962C8B-B14F-4D97-AF65-F5344CB8AC3E}">
        <p14:creationId xmlns:p14="http://schemas.microsoft.com/office/powerpoint/2010/main" val="1987813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64F-218C-174B-B06A-41345AA46F9D}"/>
              </a:ext>
            </a:extLst>
          </p:cNvPr>
          <p:cNvSpPr>
            <a:spLocks noGrp="1"/>
          </p:cNvSpPr>
          <p:nvPr>
            <p:ph type="title"/>
          </p:nvPr>
        </p:nvSpPr>
        <p:spPr>
          <a:xfrm>
            <a:off x="-1947853" y="727492"/>
            <a:ext cx="10515600" cy="1325563"/>
          </a:xfrm>
        </p:spPr>
        <p:txBody>
          <a:bodyPr/>
          <a:lstStyle/>
          <a:p>
            <a:r>
              <a:rPr lang="en-US" dirty="0">
                <a:solidFill>
                  <a:srgbClr val="00B0F0"/>
                </a:solidFill>
              </a:rPr>
              <a:t>			</a:t>
            </a:r>
            <a:r>
              <a:rPr lang="en-US" b="1" dirty="0">
                <a:solidFill>
                  <a:srgbClr val="00B0F0"/>
                </a:solidFill>
              </a:rPr>
              <a:t>What is Backbiting ?</a:t>
            </a:r>
          </a:p>
        </p:txBody>
      </p:sp>
      <p:pic>
        <p:nvPicPr>
          <p:cNvPr id="4" name="Content Placeholder 4">
            <a:extLst>
              <a:ext uri="{FF2B5EF4-FFF2-40B4-BE49-F238E27FC236}">
                <a16:creationId xmlns:a16="http://schemas.microsoft.com/office/drawing/2014/main" id="{F81AF8DC-B31C-8A46-B8AF-F6174E286731}"/>
              </a:ext>
            </a:extLst>
          </p:cNvPr>
          <p:cNvPicPr>
            <a:picLocks noGrp="1" noChangeAspect="1"/>
          </p:cNvPicPr>
          <p:nvPr>
            <p:ph idx="1"/>
          </p:nvPr>
        </p:nvPicPr>
        <p:blipFill>
          <a:blip r:embed="rId2"/>
          <a:stretch>
            <a:fillRect/>
          </a:stretch>
        </p:blipFill>
        <p:spPr>
          <a:xfrm>
            <a:off x="880420" y="2369894"/>
            <a:ext cx="4781034" cy="2677379"/>
          </a:xfrm>
        </p:spPr>
      </p:pic>
      <p:sp>
        <p:nvSpPr>
          <p:cNvPr id="5" name="TextBox 4">
            <a:extLst>
              <a:ext uri="{FF2B5EF4-FFF2-40B4-BE49-F238E27FC236}">
                <a16:creationId xmlns:a16="http://schemas.microsoft.com/office/drawing/2014/main" id="{C3EBF0DD-93DD-4049-90AB-2F84B1C66B71}"/>
              </a:ext>
            </a:extLst>
          </p:cNvPr>
          <p:cNvSpPr txBox="1"/>
          <p:nvPr/>
        </p:nvSpPr>
        <p:spPr>
          <a:xfrm>
            <a:off x="6096000" y="286017"/>
            <a:ext cx="5224849"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means speaking about a person behind his back saying things that he would not like to have spread around or mentioned.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the opposite force to unity and is a subtle form of violence. Gossip is like creating and watching our own hurtful soap opera.</a:t>
            </a:r>
          </a:p>
          <a:p>
            <a:endParaRPr lang="en-US" dirty="0"/>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A78997-E484-DF41-8355-73B853B6C91A}"/>
              </a:ext>
            </a:extLst>
          </p:cNvPr>
          <p:cNvSpPr txBox="1"/>
          <p:nvPr/>
        </p:nvSpPr>
        <p:spPr>
          <a:xfrm>
            <a:off x="6096000" y="4369369"/>
            <a:ext cx="5659395"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begins as a negative thought and is shared through a gesture, a written message, a phone call or spoken aloud to another person or group of people.</a:t>
            </a:r>
          </a:p>
        </p:txBody>
      </p:sp>
    </p:spTree>
    <p:extLst>
      <p:ext uri="{BB962C8B-B14F-4D97-AF65-F5344CB8AC3E}">
        <p14:creationId xmlns:p14="http://schemas.microsoft.com/office/powerpoint/2010/main" val="252356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64F-218C-174B-B06A-41345AA46F9D}"/>
              </a:ext>
            </a:extLst>
          </p:cNvPr>
          <p:cNvSpPr>
            <a:spLocks noGrp="1"/>
          </p:cNvSpPr>
          <p:nvPr>
            <p:ph type="title"/>
          </p:nvPr>
        </p:nvSpPr>
        <p:spPr>
          <a:xfrm>
            <a:off x="-1947853" y="727492"/>
            <a:ext cx="10515600" cy="1325563"/>
          </a:xfrm>
        </p:spPr>
        <p:txBody>
          <a:bodyPr/>
          <a:lstStyle/>
          <a:p>
            <a:r>
              <a:rPr lang="en-US" dirty="0">
                <a:solidFill>
                  <a:srgbClr val="00B0F0"/>
                </a:solidFill>
              </a:rPr>
              <a:t>			</a:t>
            </a:r>
            <a:r>
              <a:rPr lang="en-US" b="1" dirty="0">
                <a:solidFill>
                  <a:srgbClr val="00B0F0"/>
                </a:solidFill>
              </a:rPr>
              <a:t>What is Backbiting ?</a:t>
            </a:r>
          </a:p>
        </p:txBody>
      </p:sp>
      <p:pic>
        <p:nvPicPr>
          <p:cNvPr id="4" name="Content Placeholder 4">
            <a:extLst>
              <a:ext uri="{FF2B5EF4-FFF2-40B4-BE49-F238E27FC236}">
                <a16:creationId xmlns:a16="http://schemas.microsoft.com/office/drawing/2014/main" id="{F81AF8DC-B31C-8A46-B8AF-F6174E286731}"/>
              </a:ext>
            </a:extLst>
          </p:cNvPr>
          <p:cNvPicPr>
            <a:picLocks noGrp="1" noChangeAspect="1"/>
          </p:cNvPicPr>
          <p:nvPr>
            <p:ph idx="1"/>
          </p:nvPr>
        </p:nvPicPr>
        <p:blipFill>
          <a:blip r:embed="rId2"/>
          <a:stretch>
            <a:fillRect/>
          </a:stretch>
        </p:blipFill>
        <p:spPr>
          <a:xfrm>
            <a:off x="880420" y="2369894"/>
            <a:ext cx="4781034" cy="2677379"/>
          </a:xfrm>
        </p:spPr>
      </p:pic>
      <p:sp>
        <p:nvSpPr>
          <p:cNvPr id="5" name="TextBox 4">
            <a:extLst>
              <a:ext uri="{FF2B5EF4-FFF2-40B4-BE49-F238E27FC236}">
                <a16:creationId xmlns:a16="http://schemas.microsoft.com/office/drawing/2014/main" id="{C3EBF0DD-93DD-4049-90AB-2F84B1C66B71}"/>
              </a:ext>
            </a:extLst>
          </p:cNvPr>
          <p:cNvSpPr txBox="1"/>
          <p:nvPr/>
        </p:nvSpPr>
        <p:spPr>
          <a:xfrm>
            <a:off x="6096000" y="286017"/>
            <a:ext cx="5224849"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means speaking about a person behind his back saying things that he would not like to have spread around or mentioned.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the opposite force to unity and is a subtle form of violence. Gossip is like creating and watching our own hurtful soap opera.</a:t>
            </a:r>
          </a:p>
          <a:p>
            <a:endParaRPr lang="en-US" dirty="0"/>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A78997-E484-DF41-8355-73B853B6C91A}"/>
              </a:ext>
            </a:extLst>
          </p:cNvPr>
          <p:cNvSpPr txBox="1"/>
          <p:nvPr/>
        </p:nvSpPr>
        <p:spPr>
          <a:xfrm>
            <a:off x="6096000" y="4369369"/>
            <a:ext cx="5659395"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Backbiting begins as a negative thought and is shared through a gesture, a written message, a phone call or spoken aloud to another person or group of people.</a:t>
            </a:r>
          </a:p>
        </p:txBody>
      </p:sp>
    </p:spTree>
    <p:extLst>
      <p:ext uri="{BB962C8B-B14F-4D97-AF65-F5344CB8AC3E}">
        <p14:creationId xmlns:p14="http://schemas.microsoft.com/office/powerpoint/2010/main" val="1640503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799B3-CFF3-A644-B682-62636FE965E6}"/>
              </a:ext>
            </a:extLst>
          </p:cNvPr>
          <p:cNvPicPr>
            <a:picLocks noChangeAspect="1"/>
          </p:cNvPicPr>
          <p:nvPr/>
        </p:nvPicPr>
        <p:blipFill>
          <a:blip r:embed="rId2"/>
          <a:stretch>
            <a:fillRect/>
          </a:stretch>
        </p:blipFill>
        <p:spPr>
          <a:xfrm>
            <a:off x="-108489" y="-619931"/>
            <a:ext cx="12860241" cy="7991384"/>
          </a:xfrm>
          <a:prstGeom prst="rect">
            <a:avLst/>
          </a:prstGeom>
        </p:spPr>
      </p:pic>
    </p:spTree>
    <p:extLst>
      <p:ext uri="{BB962C8B-B14F-4D97-AF65-F5344CB8AC3E}">
        <p14:creationId xmlns:p14="http://schemas.microsoft.com/office/powerpoint/2010/main" val="275220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3F2F50-BA5C-464E-A981-E1692269F6D2}"/>
              </a:ext>
            </a:extLst>
          </p:cNvPr>
          <p:cNvSpPr txBox="1"/>
          <p:nvPr/>
        </p:nvSpPr>
        <p:spPr>
          <a:xfrm>
            <a:off x="0" y="5598"/>
            <a:ext cx="12192000" cy="1200329"/>
          </a:xfrm>
          <a:prstGeom prst="rect">
            <a:avLst/>
          </a:prstGeom>
          <a:solidFill>
            <a:srgbClr val="0099FF"/>
          </a:solidFill>
        </p:spPr>
        <p:txBody>
          <a:bodyPr wrap="square" rtlCol="0">
            <a:spAutoFit/>
          </a:bodyPr>
          <a:lstStyle/>
          <a:p>
            <a:pPr algn="ctr"/>
            <a:r>
              <a:rPr lang="th-TH" sz="4400" b="1" dirty="0">
                <a:solidFill>
                  <a:schemeClr val="bg1"/>
                </a:solidFill>
                <a:latin typeface="Times New Roman" panose="02020603050405020304" pitchFamily="18" charset="0"/>
                <a:cs typeface="Times New Roman" panose="02020603050405020304" pitchFamily="18" charset="0"/>
              </a:rPr>
              <a:t>คำถามคู่แชร์กลุ่ม</a:t>
            </a:r>
            <a:endParaRPr lang="en-US" sz="4400" b="1" dirty="0">
              <a:solidFill>
                <a:schemeClr val="bg1"/>
              </a:solidFill>
              <a:latin typeface="Times New Roman" panose="02020603050405020304" pitchFamily="18" charset="0"/>
              <a:cs typeface="Times New Roman" panose="02020603050405020304" pitchFamily="18" charset="0"/>
            </a:endParaRPr>
          </a:p>
          <a:p>
            <a:pPr algn="ctr"/>
            <a:r>
              <a:rPr lang="en-US" sz="2800" b="1" dirty="0">
                <a:solidFill>
                  <a:schemeClr val="bg1"/>
                </a:solidFill>
                <a:latin typeface="Times New Roman" panose="02020603050405020304" pitchFamily="18" charset="0"/>
                <a:cs typeface="Times New Roman" panose="02020603050405020304" pitchFamily="18" charset="0"/>
              </a:rPr>
              <a:t>Group Pair Share Question</a:t>
            </a:r>
          </a:p>
        </p:txBody>
      </p:sp>
      <p:sp>
        <p:nvSpPr>
          <p:cNvPr id="5" name="Rectangle 4">
            <a:extLst>
              <a:ext uri="{FF2B5EF4-FFF2-40B4-BE49-F238E27FC236}">
                <a16:creationId xmlns:a16="http://schemas.microsoft.com/office/drawing/2014/main" id="{8AB143A3-F673-204D-9C7A-5825D2EB2EB8}"/>
              </a:ext>
            </a:extLst>
          </p:cNvPr>
          <p:cNvSpPr/>
          <p:nvPr/>
        </p:nvSpPr>
        <p:spPr>
          <a:xfrm>
            <a:off x="223807" y="1609571"/>
            <a:ext cx="11591986" cy="5355312"/>
          </a:xfrm>
          <a:prstGeom prst="rect">
            <a:avLst/>
          </a:prstGeom>
        </p:spPr>
        <p:txBody>
          <a:bodyPr wrap="square">
            <a:spAutoFit/>
          </a:bodyPr>
          <a:lstStyle/>
          <a:p>
            <a:r>
              <a:rPr lang="en-US" sz="3600" b="1" dirty="0" err="1">
                <a:solidFill>
                  <a:srgbClr val="0099FF"/>
                </a:solidFill>
              </a:rPr>
              <a:t>ทำไม</a:t>
            </a:r>
            <a:r>
              <a:rPr lang="en-US" sz="4000" b="1" dirty="0" err="1">
                <a:solidFill>
                  <a:srgbClr val="0099FF"/>
                </a:solidFill>
              </a:rPr>
              <a:t>คุณถึงคิดว่าการ</a:t>
            </a:r>
            <a:r>
              <a:rPr lang="th-TH" sz="4000" b="1" dirty="0">
                <a:solidFill>
                  <a:srgbClr val="0099FF"/>
                </a:solidFill>
              </a:rPr>
              <a:t>นินทา</a:t>
            </a:r>
            <a:r>
              <a:rPr lang="en-US" sz="4000" b="1" dirty="0">
                <a:solidFill>
                  <a:srgbClr val="0099FF"/>
                </a:solidFill>
              </a:rPr>
              <a:t>นั้นจัดกลุ่มด้วยการฆาตกรรมและการล่วงประเวณีในรายการที่ต้องห้ามมากที่สุด?</a:t>
            </a:r>
          </a:p>
          <a:p>
            <a:r>
              <a:rPr lang="en-US" dirty="0"/>
              <a:t> </a:t>
            </a:r>
          </a:p>
          <a:p>
            <a:r>
              <a:rPr lang="th-TH" sz="4000" b="1" dirty="0">
                <a:solidFill>
                  <a:srgbClr val="0099FF"/>
                </a:solidFill>
                <a:latin typeface="Times New Roman" panose="02020603050405020304" pitchFamily="18" charset="0"/>
                <a:cs typeface="Times New Roman" panose="02020603050405020304" pitchFamily="18" charset="0"/>
              </a:rPr>
              <a:t>อะไรบ้างที่เชื่อมโยงการนินทากับการฆาตกรรมและการล่วงประเวณี?</a:t>
            </a:r>
            <a:endParaRPr lang="en-US" sz="4000" b="1" dirty="0">
              <a:solidFill>
                <a:srgbClr val="0099FF"/>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4000" b="1" dirty="0">
              <a:solidFill>
                <a:srgbClr val="0099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Why do you think that backbiting is grouped with </a:t>
            </a:r>
            <a:r>
              <a:rPr lang="en-US" sz="2800" dirty="0">
                <a:solidFill>
                  <a:srgbClr val="FF0000"/>
                </a:solidFill>
                <a:latin typeface="Times New Roman" panose="02020603050405020304" pitchFamily="18" charset="0"/>
                <a:cs typeface="Times New Roman" panose="02020603050405020304" pitchFamily="18" charset="0"/>
              </a:rPr>
              <a:t>murder and adultery </a:t>
            </a:r>
            <a:r>
              <a:rPr lang="en-US" sz="2800" dirty="0">
                <a:latin typeface="Times New Roman" panose="02020603050405020304" pitchFamily="18" charset="0"/>
                <a:cs typeface="Times New Roman" panose="02020603050405020304" pitchFamily="18" charset="0"/>
              </a:rPr>
              <a:t>in the list of the most forbidden sins?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connection does </a:t>
            </a:r>
            <a:r>
              <a:rPr lang="en-US" sz="2800" u="sng" dirty="0">
                <a:latin typeface="Times New Roman" panose="02020603050405020304" pitchFamily="18" charset="0"/>
                <a:cs typeface="Times New Roman" panose="02020603050405020304" pitchFamily="18" charset="0"/>
              </a:rPr>
              <a:t>backbiting</a:t>
            </a:r>
            <a:r>
              <a:rPr lang="en-US" sz="2800" dirty="0">
                <a:latin typeface="Times New Roman" panose="02020603050405020304" pitchFamily="18" charset="0"/>
                <a:cs typeface="Times New Roman" panose="02020603050405020304" pitchFamily="18" charset="0"/>
              </a:rPr>
              <a:t> have with </a:t>
            </a:r>
            <a:r>
              <a:rPr lang="en-US" sz="2800" u="sng" dirty="0">
                <a:latin typeface="Times New Roman" panose="02020603050405020304" pitchFamily="18" charset="0"/>
                <a:cs typeface="Times New Roman" panose="02020603050405020304" pitchFamily="18" charset="0"/>
              </a:rPr>
              <a:t>murder</a:t>
            </a:r>
            <a:r>
              <a:rPr lang="en-US" sz="2800" dirty="0">
                <a:latin typeface="Times New Roman" panose="02020603050405020304" pitchFamily="18" charset="0"/>
                <a:cs typeface="Times New Roman" panose="02020603050405020304" pitchFamily="18" charset="0"/>
              </a:rPr>
              <a:t> and </a:t>
            </a:r>
            <a:r>
              <a:rPr lang="en-US" sz="2800" u="sng" dirty="0">
                <a:latin typeface="Times New Roman" panose="02020603050405020304" pitchFamily="18" charset="0"/>
                <a:cs typeface="Times New Roman" panose="02020603050405020304" pitchFamily="18" charset="0"/>
              </a:rPr>
              <a:t>adultery</a:t>
            </a:r>
            <a:r>
              <a:rPr lang="en-US" sz="2800" dirty="0">
                <a:latin typeface="Times New Roman" panose="02020603050405020304" pitchFamily="18" charset="0"/>
                <a:cs typeface="Times New Roman" panose="02020603050405020304" pitchFamily="18" charset="0"/>
              </a:rPr>
              <a:t>?</a:t>
            </a:r>
            <a:r>
              <a:rPr lang="th-TH"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b="1" dirty="0">
              <a:solidFill>
                <a:srgbClr val="009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03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ADC549-909A-FE44-AE80-3869F1CC350F}"/>
              </a:ext>
            </a:extLst>
          </p:cNvPr>
          <p:cNvPicPr>
            <a:picLocks noGrp="1" noChangeAspect="1"/>
          </p:cNvPicPr>
          <p:nvPr>
            <p:ph idx="1"/>
          </p:nvPr>
        </p:nvPicPr>
        <p:blipFill>
          <a:blip r:embed="rId2">
            <a:extLst>
              <a:ext uri="{BEBA8EAE-BF5A-486C-A8C5-ECC9F3942E4B}">
                <a14:imgProps xmlns:a14="http://schemas.microsoft.com/office/drawing/2010/main">
                  <a14:imgLayer>
                    <a14:imgEffect>
                      <a14:sharpenSoften amount="42000"/>
                    </a14:imgEffect>
                    <a14:imgEffect>
                      <a14:brightnessContrast bright="20000"/>
                    </a14:imgEffect>
                  </a14:imgLayer>
                </a14:imgProps>
              </a:ext>
            </a:extLst>
          </a:blip>
          <a:stretch>
            <a:fillRect/>
          </a:stretch>
        </p:blipFill>
        <p:spPr>
          <a:xfrm>
            <a:off x="1916721" y="1028819"/>
            <a:ext cx="7171439" cy="5438342"/>
          </a:xfrm>
        </p:spPr>
      </p:pic>
      <p:sp>
        <p:nvSpPr>
          <p:cNvPr id="2" name="TextBox 1">
            <a:extLst>
              <a:ext uri="{FF2B5EF4-FFF2-40B4-BE49-F238E27FC236}">
                <a16:creationId xmlns:a16="http://schemas.microsoft.com/office/drawing/2014/main" id="{8FD2E8D7-042B-414B-8026-A46ED2F04FEC}"/>
              </a:ext>
            </a:extLst>
          </p:cNvPr>
          <p:cNvSpPr txBox="1"/>
          <p:nvPr/>
        </p:nvSpPr>
        <p:spPr>
          <a:xfrm>
            <a:off x="2444262" y="404445"/>
            <a:ext cx="7930662" cy="1600438"/>
          </a:xfrm>
          <a:prstGeom prst="rect">
            <a:avLst/>
          </a:prstGeom>
          <a:noFill/>
        </p:spPr>
        <p:txBody>
          <a:bodyPr wrap="square" rtlCol="0">
            <a:spAutoFit/>
          </a:bodyPr>
          <a:lstStyle/>
          <a:p>
            <a:r>
              <a:rPr lang="ar-SA" sz="4000" dirty="0">
                <a:solidFill>
                  <a:schemeClr val="bg1"/>
                </a:solidFill>
              </a:rPr>
              <a:t>การนินทาดับแสงของหัวใจและดับชีวิตของจิตวิญญาณ</a:t>
            </a:r>
            <a:endParaRPr lang="en-US" sz="4000" dirty="0">
              <a:solidFill>
                <a:schemeClr val="bg1"/>
              </a:solidFill>
            </a:endParaRPr>
          </a:p>
          <a:p>
            <a:pPr lvl="0"/>
            <a:r>
              <a:rPr lang="ar-SA" dirty="0" err="1">
                <a:solidFill>
                  <a:schemeClr val="bg1"/>
                </a:solidFill>
              </a:rPr>
              <a:t>พระบาฮาอุลลาห์</a:t>
            </a:r>
            <a:endParaRPr lang="en-US" dirty="0">
              <a:solidFill>
                <a:schemeClr val="bg1"/>
              </a:solidFill>
            </a:endParaRPr>
          </a:p>
        </p:txBody>
      </p:sp>
      <p:sp>
        <p:nvSpPr>
          <p:cNvPr id="4" name="TextBox 3">
            <a:extLst>
              <a:ext uri="{FF2B5EF4-FFF2-40B4-BE49-F238E27FC236}">
                <a16:creationId xmlns:a16="http://schemas.microsoft.com/office/drawing/2014/main" id="{537E25E8-AA80-164E-9187-F7506C0D1E51}"/>
              </a:ext>
            </a:extLst>
          </p:cNvPr>
          <p:cNvSpPr txBox="1"/>
          <p:nvPr/>
        </p:nvSpPr>
        <p:spPr>
          <a:xfrm>
            <a:off x="6497321" y="2003833"/>
            <a:ext cx="3821724" cy="2585323"/>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1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06DE-01A9-8D4D-8B29-C85CE5F8ED6B}"/>
              </a:ext>
            </a:extLst>
          </p:cNvPr>
          <p:cNvSpPr>
            <a:spLocks noGrp="1"/>
          </p:cNvSpPr>
          <p:nvPr>
            <p:ph idx="1"/>
          </p:nvPr>
        </p:nvSpPr>
        <p:spPr>
          <a:xfrm>
            <a:off x="457201" y="3362256"/>
            <a:ext cx="11828583" cy="575683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Material fire </a:t>
            </a:r>
            <a:r>
              <a:rPr lang="en-US" sz="2400" b="1" dirty="0">
                <a:latin typeface="Times New Roman" panose="02020603050405020304" pitchFamily="18" charset="0"/>
                <a:cs typeface="Times New Roman" panose="02020603050405020304" pitchFamily="18" charset="0"/>
              </a:rPr>
              <a:t>consumeth the body</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whereas the </a:t>
            </a:r>
            <a:r>
              <a:rPr lang="en-US" sz="2400" b="1" dirty="0">
                <a:solidFill>
                  <a:srgbClr val="FF0000"/>
                </a:solidFill>
                <a:latin typeface="Times New Roman" panose="02020603050405020304" pitchFamily="18" charset="0"/>
                <a:cs typeface="Times New Roman" panose="02020603050405020304" pitchFamily="18" charset="0"/>
              </a:rPr>
              <a:t>fire of the tongue  </a:t>
            </a:r>
            <a:r>
              <a:rPr lang="en-US" sz="2400" b="1" dirty="0">
                <a:latin typeface="Times New Roman" panose="02020603050405020304" pitchFamily="18" charset="0"/>
                <a:cs typeface="Times New Roman" panose="02020603050405020304" pitchFamily="18" charset="0"/>
              </a:rPr>
              <a:t>devoureth both heart </a:t>
            </a:r>
          </a:p>
          <a:p>
            <a:pPr marL="0" indent="0">
              <a:buNone/>
            </a:pPr>
            <a:r>
              <a:rPr lang="en-US" sz="2400" b="1" dirty="0">
                <a:latin typeface="Times New Roman" panose="02020603050405020304" pitchFamily="18" charset="0"/>
                <a:cs typeface="Times New Roman" panose="02020603050405020304" pitchFamily="18" charset="0"/>
              </a:rPr>
              <a:t>and soul</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force of the former lasteth but for a time, </a:t>
            </a:r>
          </a:p>
          <a:p>
            <a:pPr marL="0" indent="0">
              <a:buNone/>
            </a:pPr>
            <a:r>
              <a:rPr lang="en-US" sz="2400" dirty="0">
                <a:latin typeface="Times New Roman" panose="02020603050405020304" pitchFamily="18" charset="0"/>
                <a:cs typeface="Times New Roman" panose="02020603050405020304" pitchFamily="18" charset="0"/>
              </a:rPr>
              <a:t>whilst the </a:t>
            </a:r>
            <a:r>
              <a:rPr lang="en-US" sz="2400" b="1" dirty="0">
                <a:solidFill>
                  <a:srgbClr val="FF0000"/>
                </a:solidFill>
                <a:latin typeface="Times New Roman" panose="02020603050405020304" pitchFamily="18" charset="0"/>
                <a:cs typeface="Times New Roman" panose="02020603050405020304" pitchFamily="18" charset="0"/>
              </a:rPr>
              <a:t>effects of the latter endureth a century</a:t>
            </a:r>
            <a:r>
              <a:rPr lang="en-US" sz="2400" dirty="0">
                <a:latin typeface="Times New Roman" panose="02020603050405020304" pitchFamily="18" charset="0"/>
                <a:cs typeface="Times New Roman" panose="02020603050405020304" pitchFamily="18" charset="0"/>
              </a:rPr>
              <a:t>.” </a:t>
            </a:r>
          </a:p>
          <a:p>
            <a:pPr marL="0" indent="0">
              <a:buNone/>
            </a:pPr>
            <a:r>
              <a:rPr lang="en-US" sz="2400" i="1" dirty="0">
                <a:latin typeface="Times New Roman" panose="02020603050405020304" pitchFamily="18" charset="0"/>
                <a:cs typeface="Times New Roman" panose="02020603050405020304" pitchFamily="18" charset="0"/>
              </a:rPr>
              <a:t>  	- Bahá’u’lláh</a:t>
            </a:r>
            <a:r>
              <a:rPr lang="en-US" sz="3200" i="1" dirty="0">
                <a:latin typeface="Times New Roman" panose="02020603050405020304" pitchFamily="18" charset="0"/>
                <a:cs typeface="Times New Roman" panose="02020603050405020304" pitchFamily="18" charset="0"/>
              </a:rPr>
              <a:t> </a:t>
            </a:r>
          </a:p>
          <a:p>
            <a:pPr marL="0" indent="0">
              <a:buNone/>
            </a:pPr>
            <a:endParaRPr lang="en-US" sz="33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p:txBody>
      </p:sp>
      <p:pic>
        <p:nvPicPr>
          <p:cNvPr id="6" name="Picture 5">
            <a:extLst>
              <a:ext uri="{FF2B5EF4-FFF2-40B4-BE49-F238E27FC236}">
                <a16:creationId xmlns:a16="http://schemas.microsoft.com/office/drawing/2014/main" id="{B8A9DFD1-BA09-664C-AACB-A9FBDBF1A6A3}"/>
              </a:ext>
            </a:extLst>
          </p:cNvPr>
          <p:cNvPicPr>
            <a:picLocks noChangeAspect="1"/>
          </p:cNvPicPr>
          <p:nvPr/>
        </p:nvPicPr>
        <p:blipFill>
          <a:blip r:embed="rId2"/>
          <a:stretch>
            <a:fillRect/>
          </a:stretch>
        </p:blipFill>
        <p:spPr>
          <a:xfrm>
            <a:off x="7294005" y="2996140"/>
            <a:ext cx="4506559" cy="2993407"/>
          </a:xfrm>
          <a:prstGeom prst="rect">
            <a:avLst/>
          </a:prstGeom>
        </p:spPr>
      </p:pic>
      <p:sp>
        <p:nvSpPr>
          <p:cNvPr id="2" name="Rectangle 1">
            <a:extLst>
              <a:ext uri="{FF2B5EF4-FFF2-40B4-BE49-F238E27FC236}">
                <a16:creationId xmlns:a16="http://schemas.microsoft.com/office/drawing/2014/main" id="{A7B43F3D-DA20-4C4A-9AA7-AE2B5CAC092F}"/>
              </a:ext>
            </a:extLst>
          </p:cNvPr>
          <p:cNvSpPr/>
          <p:nvPr/>
        </p:nvSpPr>
        <p:spPr>
          <a:xfrm>
            <a:off x="503491" y="359513"/>
            <a:ext cx="10679722" cy="2492990"/>
          </a:xfrm>
          <a:prstGeom prst="rect">
            <a:avLst/>
          </a:prstGeom>
        </p:spPr>
        <p:txBody>
          <a:bodyPr wrap="square">
            <a:spAutoFit/>
          </a:bodyPr>
          <a:lstStyle/>
          <a:p>
            <a:r>
              <a:rPr lang="en-US" sz="3200" b="1" dirty="0"/>
              <a:t>“</a:t>
            </a:r>
            <a:r>
              <a:rPr lang="th-TH" sz="3600" b="1" dirty="0" err="1"/>
              <a:t>เ</a:t>
            </a:r>
            <a:r>
              <a:rPr lang="ar-SA" sz="3200" dirty="0" err="1"/>
              <a:t>พลิงธรรมชาตินั้นเผาผลาญให้ร่างกายมอดไหม้ไป</a:t>
            </a:r>
            <a:r>
              <a:rPr lang="ar-SA" sz="3200" dirty="0"/>
              <a:t> แต่เพลิงอันเกิดจากปลายลิ้นนั้นกลืนกินทั้งจิตใจและวิญญาณเพลิงความร้อนของกองไฟนั้นมีอยู่ชั่วครู่ </a:t>
            </a:r>
            <a:r>
              <a:rPr lang="ar-SA" sz="3200" dirty="0" err="1"/>
              <a:t>แต่ผลแห่งความร้อนแรงของคำพูด-นั้นจะยังคงอยู่นับศตวรรษ</a:t>
            </a:r>
            <a:r>
              <a:rPr lang="en-US" sz="3200" dirty="0"/>
              <a:t>”</a:t>
            </a:r>
          </a:p>
          <a:p>
            <a:pPr lvl="0"/>
            <a:r>
              <a:rPr lang="en-US" sz="2400" dirty="0"/>
              <a:t>							- </a:t>
            </a:r>
            <a:r>
              <a:rPr lang="ar-SA" sz="2400" dirty="0"/>
              <a:t>พระบาฮาอุลลาห</a:t>
            </a:r>
            <a:endParaRPr lang="en-US" sz="2400" dirty="0"/>
          </a:p>
        </p:txBody>
      </p:sp>
      <p:pic>
        <p:nvPicPr>
          <p:cNvPr id="7" name="Picture 6">
            <a:extLst>
              <a:ext uri="{FF2B5EF4-FFF2-40B4-BE49-F238E27FC236}">
                <a16:creationId xmlns:a16="http://schemas.microsoft.com/office/drawing/2014/main" id="{045CD85D-9661-C046-97DD-6ABA391A2DC5}"/>
              </a:ext>
            </a:extLst>
          </p:cNvPr>
          <p:cNvPicPr>
            <a:picLocks noChangeAspect="1"/>
          </p:cNvPicPr>
          <p:nvPr/>
        </p:nvPicPr>
        <p:blipFill>
          <a:blip r:embed="rId3"/>
          <a:stretch>
            <a:fillRect/>
          </a:stretch>
        </p:blipFill>
        <p:spPr>
          <a:xfrm>
            <a:off x="10427072" y="4644746"/>
            <a:ext cx="1333063" cy="751021"/>
          </a:xfrm>
          <a:prstGeom prst="rect">
            <a:avLst/>
          </a:prstGeom>
        </p:spPr>
      </p:pic>
      <p:pic>
        <p:nvPicPr>
          <p:cNvPr id="8" name="Picture 7">
            <a:extLst>
              <a:ext uri="{FF2B5EF4-FFF2-40B4-BE49-F238E27FC236}">
                <a16:creationId xmlns:a16="http://schemas.microsoft.com/office/drawing/2014/main" id="{44059CEB-5EDB-5944-B35D-5A59A013D3B3}"/>
              </a:ext>
            </a:extLst>
          </p:cNvPr>
          <p:cNvPicPr>
            <a:picLocks noChangeAspect="1"/>
          </p:cNvPicPr>
          <p:nvPr/>
        </p:nvPicPr>
        <p:blipFill>
          <a:blip r:embed="rId4"/>
          <a:stretch>
            <a:fillRect/>
          </a:stretch>
        </p:blipFill>
        <p:spPr>
          <a:xfrm>
            <a:off x="11405650" y="6207719"/>
            <a:ext cx="502556" cy="461250"/>
          </a:xfrm>
          <a:prstGeom prst="rect">
            <a:avLst/>
          </a:prstGeom>
        </p:spPr>
      </p:pic>
    </p:spTree>
    <p:extLst>
      <p:ext uri="{BB962C8B-B14F-4D97-AF65-F5344CB8AC3E}">
        <p14:creationId xmlns:p14="http://schemas.microsoft.com/office/powerpoint/2010/main" val="318354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573A-0D56-224B-B975-BB76894488DF}"/>
              </a:ext>
            </a:extLst>
          </p:cNvPr>
          <p:cNvSpPr>
            <a:spLocks noGrp="1"/>
          </p:cNvSpPr>
          <p:nvPr>
            <p:ph type="title"/>
          </p:nvPr>
        </p:nvSpPr>
        <p:spPr>
          <a:xfrm>
            <a:off x="0" y="834390"/>
            <a:ext cx="12192000" cy="1325563"/>
          </a:xfrm>
        </p:spPr>
        <p:txBody>
          <a:bodyPr>
            <a:normAutofit/>
          </a:bodyPr>
          <a:lstStyle/>
          <a:p>
            <a:pPr algn="ctr"/>
            <a:r>
              <a:rPr lang="th-TH" sz="6000" b="1" dirty="0">
                <a:solidFill>
                  <a:srgbClr val="FFFF00"/>
                </a:solidFill>
              </a:rPr>
              <a:t>นิยามของการ</a:t>
            </a:r>
            <a:r>
              <a:rPr lang="en-US" sz="6000" b="1" dirty="0" err="1">
                <a:solidFill>
                  <a:srgbClr val="FFFF00"/>
                </a:solidFill>
              </a:rPr>
              <a:t>นินทาคืออะไร</a:t>
            </a:r>
            <a:r>
              <a:rPr lang="en-US" sz="6000" b="1" dirty="0">
                <a:solidFill>
                  <a:srgbClr val="FFFF00"/>
                </a:solidFill>
              </a:rPr>
              <a:t>?</a:t>
            </a:r>
            <a:br>
              <a:rPr lang="en-US" sz="6000" b="1" dirty="0">
                <a:solidFill>
                  <a:srgbClr val="FFFF00"/>
                </a:solidFill>
              </a:rPr>
            </a:br>
            <a:r>
              <a:rPr lang="en-US" sz="2900" b="1" dirty="0">
                <a:solidFill>
                  <a:schemeClr val="bg1"/>
                </a:solidFill>
              </a:rPr>
              <a:t>What is our common definition of backbiting?</a:t>
            </a:r>
            <a:endParaRPr lang="en-US" sz="2900" dirty="0">
              <a:solidFill>
                <a:schemeClr val="bg1"/>
              </a:solidFill>
            </a:endParaRPr>
          </a:p>
        </p:txBody>
      </p:sp>
      <p:pic>
        <p:nvPicPr>
          <p:cNvPr id="5" name="Picture 4">
            <a:extLst>
              <a:ext uri="{FF2B5EF4-FFF2-40B4-BE49-F238E27FC236}">
                <a16:creationId xmlns:a16="http://schemas.microsoft.com/office/drawing/2014/main" id="{E46DCA74-6CFD-2842-B1A7-DB6F4A41C11D}"/>
              </a:ext>
            </a:extLst>
          </p:cNvPr>
          <p:cNvPicPr>
            <a:picLocks noChangeAspect="1"/>
          </p:cNvPicPr>
          <p:nvPr/>
        </p:nvPicPr>
        <p:blipFill>
          <a:blip r:embed="rId2">
            <a:extLst>
              <a:ext uri="{BEBA8EAE-BF5A-486C-A8C5-ECC9F3942E4B}">
                <a14:imgProps xmlns:a14="http://schemas.microsoft.com/office/drawing/2010/main">
                  <a14:imgLayer>
                    <a14:imgEffect>
                      <a14:sharpenSoften amount="28000"/>
                    </a14:imgEffect>
                    <a14:imgEffect>
                      <a14:saturation sat="213000"/>
                    </a14:imgEffect>
                    <a14:imgEffect>
                      <a14:brightnessContrast bright="17000" contrast="7000"/>
                    </a14:imgEffect>
                  </a14:imgLayer>
                </a14:imgProps>
              </a:ext>
            </a:extLst>
          </a:blip>
          <a:stretch>
            <a:fillRect/>
          </a:stretch>
        </p:blipFill>
        <p:spPr>
          <a:xfrm>
            <a:off x="4141681" y="3023543"/>
            <a:ext cx="3870225" cy="2963141"/>
          </a:xfrm>
          <a:prstGeom prst="rect">
            <a:avLst/>
          </a:prstGeom>
        </p:spPr>
      </p:pic>
    </p:spTree>
    <p:extLst>
      <p:ext uri="{BB962C8B-B14F-4D97-AF65-F5344CB8AC3E}">
        <p14:creationId xmlns:p14="http://schemas.microsoft.com/office/powerpoint/2010/main" val="2172844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TotalTime>
  <Words>3844</Words>
  <Application>Microsoft Office PowerPoint</Application>
  <PresentationFormat>Widescreen</PresentationFormat>
  <Paragraphs>335</Paragraphs>
  <Slides>56</Slides>
  <Notes>6</Notes>
  <HiddenSlides>28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Cordia New</vt:lpstr>
      <vt:lpstr>Courier New</vt:lpstr>
      <vt:lpstr>Times New Roman</vt:lpstr>
      <vt:lpstr>Office Theme</vt:lpstr>
      <vt:lpstr>การนินทา Backbiting</vt:lpstr>
      <vt:lpstr>  คำสอนของศาสนาบาไฮกล่าวเกี่ยวกับการนินทาอย่างไร What does the Baha’i Faith say about Backbiting? </vt:lpstr>
      <vt:lpstr> คำสอนของศาสนาบาไฮ  Baha’i Teachings </vt:lpstr>
      <vt:lpstr>PowerPoint Presentation</vt:lpstr>
      <vt:lpstr>คัมภีร์คีตาบี-อัคดัส - Kitab-i-Aqdas คัมภีร์ที่ศักดิ์สิทธิ์ที่สุด – Most Holy Book</vt:lpstr>
      <vt:lpstr>PowerPoint Presentation</vt:lpstr>
      <vt:lpstr>PowerPoint Presentation</vt:lpstr>
      <vt:lpstr>PowerPoint Presentation</vt:lpstr>
      <vt:lpstr>นิยามของการนินทาคืออะไร? What is our common definition of backbiting?</vt:lpstr>
      <vt:lpstr>PowerPoint Presentation</vt:lpstr>
      <vt:lpstr>PowerPoint Presentation</vt:lpstr>
      <vt:lpstr>คำจำกัดความของการย้อนกลับคืออะไร?</vt:lpstr>
      <vt:lpstr>   Why do people backbite?  </vt:lpstr>
      <vt:lpstr>ทำไมคนนินทา? - Why do people backbite?</vt:lpstr>
      <vt:lpstr> มีวิธีใดบ้างที่ผู้คนจะตัดสินกัน? What are some ways people judge each other? </vt:lpstr>
      <vt:lpstr>PowerPoint Presentation</vt:lpstr>
      <vt:lpstr>การนินทาหรือไม่? – Backbiting or not?</vt:lpstr>
      <vt:lpstr>PowerPoint Presentation</vt:lpstr>
      <vt:lpstr>Are these Backbiting or Not?      </vt:lpstr>
      <vt:lpstr>PowerPoint Presentation</vt:lpstr>
      <vt:lpstr>PowerPoint Presentation</vt:lpstr>
      <vt:lpstr>พระอับดุลบาฮาแนะนำให้เราทำอะไร? What does Abdul-Baha suggest we do?</vt:lpstr>
      <vt:lpstr>PowerPoint Presentation</vt:lpstr>
      <vt:lpstr>What are some habits to stop yourself backbiting?</vt:lpstr>
      <vt:lpstr> รายการนิสัยเพื่อช่วยตัวเองหยุดการแบ็คแพ็คกิ้ง: </vt:lpstr>
      <vt:lpstr>   รายการนิสัยเพื่อช่วยตัวเองหยุดการแบ็คแพ็คกิ้ง (continued) </vt:lpstr>
      <vt:lpstr>PowerPoint Presentation</vt:lpstr>
      <vt:lpstr>มีวิธีใดบ้างที่จะหยุดการนินทา? What are some ways to stop backbiting?</vt:lpstr>
      <vt:lpstr>CHECK THE THAI คำถาม  - Question?</vt:lpstr>
      <vt:lpstr>PowerPoint Presentation</vt:lpstr>
      <vt:lpstr>     รายการวิธีที่จะช่วยให้ผู้อื่นหยุดการแบ็กอัพ </vt:lpstr>
      <vt:lpstr>PowerPoint Presentation</vt:lpstr>
      <vt:lpstr>PowerPoint Presentation</vt:lpstr>
      <vt:lpstr>PowerPoint Presentation</vt:lpstr>
      <vt:lpstr>PowerPoint Presentation</vt:lpstr>
      <vt:lpstr>               Let’s build unity together มาสร้างความสามัคคีกัน!!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Backbiting ?</vt:lpstr>
      <vt:lpstr>   What is Backbiting ?</vt:lpstr>
      <vt:lpstr>   What is Backbiting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Backbiting</dc:title>
  <dc:creator>Kevin Schaffter</dc:creator>
  <cp:lastModifiedBy>Vaughan Smith</cp:lastModifiedBy>
  <cp:revision>136</cp:revision>
  <dcterms:created xsi:type="dcterms:W3CDTF">2020-08-01T13:48:05Z</dcterms:created>
  <dcterms:modified xsi:type="dcterms:W3CDTF">2022-08-05T07:36:22Z</dcterms:modified>
</cp:coreProperties>
</file>