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8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/>
    <p:restoredTop sz="94673"/>
  </p:normalViewPr>
  <p:slideViewPr>
    <p:cSldViewPr snapToGrid="0" snapToObjects="1">
      <p:cViewPr varScale="1">
        <p:scale>
          <a:sx n="78" d="100"/>
          <a:sy n="78" d="100"/>
        </p:scale>
        <p:origin x="85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5156B-8A6A-3846-96F3-AB88876AB1E6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D55CA-6655-624C-8756-DDEA2CFBC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81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cs typeface="+mn-cs"/>
              </a:rPr>
              <a:t>การกระทำ</a:t>
            </a:r>
            <a:r>
              <a:rPr lang="en-US" sz="1200" dirty="0">
                <a:solidFill>
                  <a:schemeClr val="bg1"/>
                </a:solidFill>
                <a:cs typeface="+mn-cs"/>
              </a:rPr>
              <a:t> </a:t>
            </a:r>
            <a:r>
              <a:rPr lang="th-TH" sz="1200" b="1" dirty="0">
                <a:solidFill>
                  <a:schemeClr val="bg1"/>
                </a:solidFill>
                <a:cs typeface="+mn-cs"/>
              </a:rPr>
              <a:t>เพื่อสร้างความสามัคคี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F0FCBA-E7E0-7542-9C85-A819D045D50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821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921DD-A3DD-FA4D-A795-02BA51A1D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DE228C-4B7A-2B4E-B615-D311ABFB3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7D922-87EA-7646-BE06-AB2BC8E7E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D7A8-4CF0-4E41-9A7A-A11C311288A5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E9D57-CAFF-E049-9792-0A069B7F0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4B90E-FA09-7544-995E-5953B49D5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DCC4-050F-9146-A450-2D1DC503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0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FB748-2B2B-0544-9A26-8F36DB90F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088768-866D-F042-8C6B-5CEFAC92C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C5EEC-D4A1-6246-9539-CB98C7C53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D7A8-4CF0-4E41-9A7A-A11C311288A5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C9EFE-2B8D-B047-9CF7-8DA0E4E23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47AC4-C89D-C748-95E9-52858ADD2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DCC4-050F-9146-A450-2D1DC503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16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DADFCB-9336-504C-A215-6DF35AC205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D51C7D-36B3-3749-B5E8-CA6C9129A1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DCD6F-8D76-F942-9036-00F92FD76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D7A8-4CF0-4E41-9A7A-A11C311288A5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0BCD0-C01E-714F-A100-C31C08562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EE112-B8DC-2E4F-94DF-EC69AC20A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DCC4-050F-9146-A450-2D1DC503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96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2EF4D-05FF-9246-BDA4-1C428B2AC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A0B72-348F-2640-8495-D68F93CAB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A4E50-F5F0-514D-9DD0-2EFCC45C2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D7A8-4CF0-4E41-9A7A-A11C311288A5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AAB68-F7A5-E146-B860-99EFBBA34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01EEE-AD57-094D-948D-0F9B0E998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DCC4-050F-9146-A450-2D1DC503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277E7-2C25-A240-BAD9-5AF3F488F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172B5-262B-1F47-A4D7-8326CCF2CC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26104-F56B-6340-B069-0A92533FA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D7A8-4CF0-4E41-9A7A-A11C311288A5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4FF7A-3CEE-6947-A1E4-E97E17466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D6FF4-1B06-3741-A563-9270D86E0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DCC4-050F-9146-A450-2D1DC503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3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C1DF-6DAF-A14C-A1D7-DD702B426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267A8-0A9A-CD47-8D16-A126758019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B052A-66B0-7A47-AA00-B6CCA248A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DF020-1AAE-8947-A787-E79478E44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D7A8-4CF0-4E41-9A7A-A11C311288A5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BD0C65-05DD-AE4A-8753-6BDD2A89E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277C3-D0B4-A340-93F8-39381AA30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DCC4-050F-9146-A450-2D1DC503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72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2E418-7732-0A4B-8F80-118CA5E0F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E2605-983C-A94D-BC69-136EF0F2E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7EEB16-BEA3-BD48-A39E-ECB2C6CFD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859FF8-F95D-854D-A34A-0D88F5B720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A0806F-01CD-5C4C-89BE-45F8C6504C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9E6AB5-10D3-0C4A-A6FE-1B762749D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D7A8-4CF0-4E41-9A7A-A11C311288A5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05D28D-F256-4042-A4CB-CCC0191A7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48CF68-A76E-3F46-A960-798822B7B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DCC4-050F-9146-A450-2D1DC503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2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D2023-89F4-754D-BA67-34C72B7EB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ACCACC-D309-064B-AA35-7B4BE6BAF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D7A8-4CF0-4E41-9A7A-A11C311288A5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F10A63-D2CE-2E4E-9447-64F17E6D0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62F83E-41AA-844D-915E-7479E6E0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DCC4-050F-9146-A450-2D1DC503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9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CA5F7A-0DE2-5248-B87E-B0973DEF8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D7A8-4CF0-4E41-9A7A-A11C311288A5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FC743B-C8B2-BA48-AB03-D13ACBD33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10CE7-BD18-8A4E-940C-054B4E157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DCC4-050F-9146-A450-2D1DC503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4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884CC-9D44-6F4C-8C07-A1B2FF587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AB6CE-5CE4-044B-9527-3AD93BC95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8B970B-E334-2043-A47E-E039450829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02DDA8-9489-CB48-A150-AFB21BB16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D7A8-4CF0-4E41-9A7A-A11C311288A5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F4226-521E-9A4D-866F-022D5DCC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5FB7FC-B5FB-4349-B469-B59C7099C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DCC4-050F-9146-A450-2D1DC503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101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210A2-292D-5D4E-94A6-E90BDBED2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75544A-410E-2143-8D2A-5D4A534321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82F2B0-4CDD-6143-AD3E-F31ABF661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FB25FB-6D9A-7B4E-99DD-B7C9D22C2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D7A8-4CF0-4E41-9A7A-A11C311288A5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A928D5-F051-DA42-BF23-16D20BF53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382074-57AE-5E41-98EE-97247C6DE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DCC4-050F-9146-A450-2D1DC503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1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CA24CF-F99F-0746-A6A1-4A6F1A0D6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6F6CF0-A7F3-3F42-A9B7-A3F8E7690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5A0B0-F1D7-F944-A644-5AABA1789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2D7A8-4CF0-4E41-9A7A-A11C311288A5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7261A-997B-EC4D-8C94-FD97AFD2B8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003DD-9DC9-AA48-8192-6FAA6CB278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EDCC4-050F-9146-A450-2D1DC503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5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F77CC-509F-D949-AF77-E81D2E152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493771"/>
            <a:ext cx="12192000" cy="1020005"/>
          </a:xfrm>
          <a:solidFill>
            <a:srgbClr val="0099FF"/>
          </a:solidFill>
        </p:spPr>
        <p:txBody>
          <a:bodyPr>
            <a:normAutofit fontScale="90000"/>
          </a:bodyPr>
          <a:lstStyle/>
          <a:p>
            <a:br>
              <a:rPr lang="en-US" sz="4400" b="1" dirty="0">
                <a:solidFill>
                  <a:schemeClr val="bg1"/>
                </a:solidFill>
              </a:rPr>
            </a:br>
            <a:br>
              <a:rPr lang="en-US" sz="4400" b="1" dirty="0">
                <a:solidFill>
                  <a:schemeClr val="bg1"/>
                </a:solidFill>
              </a:rPr>
            </a:br>
            <a:br>
              <a:rPr lang="en-US" sz="4400" b="1" dirty="0">
                <a:solidFill>
                  <a:schemeClr val="bg1"/>
                </a:solidFill>
              </a:rPr>
            </a:br>
            <a:br>
              <a:rPr lang="en-US" sz="4400" b="1" dirty="0">
                <a:solidFill>
                  <a:schemeClr val="bg1"/>
                </a:solidFill>
              </a:rPr>
            </a:br>
            <a:br>
              <a:rPr lang="en-US" sz="4400" b="1" dirty="0">
                <a:solidFill>
                  <a:schemeClr val="bg1"/>
                </a:solidFill>
              </a:rPr>
            </a:br>
            <a:br>
              <a:rPr lang="en-US" sz="4400" b="1" dirty="0">
                <a:solidFill>
                  <a:schemeClr val="bg1"/>
                </a:solidFill>
              </a:rPr>
            </a:br>
            <a:br>
              <a:rPr lang="en-US" sz="1100" b="1" dirty="0">
                <a:solidFill>
                  <a:schemeClr val="bg1"/>
                </a:solidFill>
              </a:rPr>
            </a:br>
            <a:r>
              <a:rPr lang="en-US" sz="4900" b="1" dirty="0">
                <a:solidFill>
                  <a:schemeClr val="bg1"/>
                </a:solidFill>
              </a:rPr>
              <a:t>การกระทำเพื่อสร้างความสามัคคี - </a:t>
            </a:r>
            <a:r>
              <a:rPr lang="en-US" dirty="0"/>
              <a:t> </a:t>
            </a:r>
            <a:r>
              <a:rPr lang="en-US" sz="3600" b="1" dirty="0">
                <a:solidFill>
                  <a:schemeClr val="bg1"/>
                </a:solidFill>
              </a:rPr>
              <a:t>Actions to Build Unity</a:t>
            </a:r>
            <a:br>
              <a:rPr lang="en-US" sz="4400" dirty="0">
                <a:solidFill>
                  <a:schemeClr val="bg1"/>
                </a:solidFill>
              </a:rPr>
            </a:b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060513-229A-6F41-9F12-BB8D786DBB6B}"/>
              </a:ext>
            </a:extLst>
          </p:cNvPr>
          <p:cNvSpPr txBox="1"/>
          <p:nvPr/>
        </p:nvSpPr>
        <p:spPr>
          <a:xfrm>
            <a:off x="914400" y="1306286"/>
            <a:ext cx="1060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469DBD66-28DB-3B40-97FA-5A3E23754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381" y="163780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6F433059-7A31-5941-808F-215408C3A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76690" y="1705034"/>
            <a:ext cx="20193097" cy="627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8048DA0-4F4C-F14A-BEC7-1649F16326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705115"/>
              </p:ext>
            </p:extLst>
          </p:nvPr>
        </p:nvGraphicFramePr>
        <p:xfrm>
          <a:off x="170481" y="652360"/>
          <a:ext cx="11763214" cy="58346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32358">
                  <a:extLst>
                    <a:ext uri="{9D8B030D-6E8A-4147-A177-3AD203B41FA5}">
                      <a16:colId xmlns:a16="http://schemas.microsoft.com/office/drawing/2014/main" val="858467537"/>
                    </a:ext>
                  </a:extLst>
                </a:gridCol>
                <a:gridCol w="5295304">
                  <a:extLst>
                    <a:ext uri="{9D8B030D-6E8A-4147-A177-3AD203B41FA5}">
                      <a16:colId xmlns:a16="http://schemas.microsoft.com/office/drawing/2014/main" val="2036005772"/>
                    </a:ext>
                  </a:extLst>
                </a:gridCol>
                <a:gridCol w="6035552">
                  <a:extLst>
                    <a:ext uri="{9D8B030D-6E8A-4147-A177-3AD203B41FA5}">
                      <a16:colId xmlns:a16="http://schemas.microsoft.com/office/drawing/2014/main" val="2583453001"/>
                    </a:ext>
                  </a:extLst>
                </a:gridCol>
              </a:tblGrid>
              <a:tr h="802680">
                <a:tc>
                  <a:txBody>
                    <a:bodyPr/>
                    <a:lstStyle/>
                    <a:p>
                      <a:pPr indent="40640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rgbClr val="3F73CF"/>
                    </a:solidFill>
                  </a:tcPr>
                </a:tc>
                <a:tc>
                  <a:txBody>
                    <a:bodyPr/>
                    <a:lstStyle/>
                    <a:p>
                      <a:pPr marR="24765"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570355" algn="l"/>
                          <a:tab pos="232664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3000" b="1" dirty="0">
                          <a:solidFill>
                            <a:schemeClr val="bg1"/>
                          </a:solidFill>
                          <a:effectLst/>
                        </a:rPr>
                        <a:t>เพื่อสร้างความสามัคคี – “จงทำ”</a:t>
                      </a:r>
                    </a:p>
                  </a:txBody>
                  <a:tcPr marL="68580" marR="68580" marT="0" marB="0" anchor="ctr">
                    <a:solidFill>
                      <a:srgbClr val="3F7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3000" b="1" dirty="0">
                          <a:solidFill>
                            <a:schemeClr val="bg1"/>
                          </a:solidFill>
                          <a:effectLst/>
                        </a:rPr>
                        <a:t>เพื่อหลีกเลี่ยงไม่ให้เกิดความแตกแยก –  “อย่าทำ”</a:t>
                      </a:r>
                    </a:p>
                  </a:txBody>
                  <a:tcPr marL="68580" marR="68580" marT="0" marB="0" anchor="ctr">
                    <a:solidFill>
                      <a:srgbClr val="3F7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896967"/>
                  </a:ext>
                </a:extLst>
              </a:tr>
              <a:tr h="588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1.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rgbClr val="3F73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จง:  มองถึงดวงจิตของความเป็นมนุษย์ของเขา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อย่า:   มองกันและกันแค่เพียงรูปกายภายนอก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4495637"/>
                  </a:ext>
                </a:extLst>
              </a:tr>
              <a:tr h="8597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2.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rgbClr val="3F73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3000" dirty="0">
                          <a:effectLst/>
                        </a:rPr>
                        <a:t>จง:  มองข้ามข้อบกพร่องและพูดแต่คุณความดี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3000" dirty="0">
                          <a:effectLst/>
                        </a:rPr>
                        <a:t>อย่า:   ค้นหาข้อบกพร่องหรือมุ่งเน้นไปที่ข้อบกพร่อง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2071915"/>
                  </a:ext>
                </a:extLst>
              </a:tr>
              <a:tr h="588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3.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rgbClr val="3F73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3000" dirty="0">
                          <a:effectLst/>
                        </a:rPr>
                        <a:t>จง:  กระทำการเพื่อขจัดสิ่งที่ปราศจากความรัก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3000" dirty="0">
                          <a:effectLst/>
                        </a:rPr>
                        <a:t>อย่า:   หลีกเลี่ยงการปรึกษาหารือกันเมื่อมีปัญหาเกิดขึ้น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915972"/>
                  </a:ext>
                </a:extLst>
              </a:tr>
              <a:tr h="588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4.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rgbClr val="3F73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3000" dirty="0">
                          <a:effectLst/>
                        </a:rPr>
                        <a:t>จง:  พูดด้วยลิ้นที่อ่อนโยน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อย่า:   ใช้คำพูดด้วยโทสะและติเตียนวิพากษ์วิจารณ์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1556391"/>
                  </a:ext>
                </a:extLst>
              </a:tr>
              <a:tr h="588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5.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rgbClr val="3F73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3000" dirty="0">
                          <a:effectLst/>
                        </a:rPr>
                        <a:t>จง:  ให้อภัยและลืม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3000" dirty="0">
                          <a:effectLst/>
                        </a:rPr>
                        <a:t>อย่า:   เก็บความแค้นไว้ ไม่เคยยอมให้อภัยหรือลืม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5818679"/>
                  </a:ext>
                </a:extLst>
              </a:tr>
              <a:tr h="588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6.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rgbClr val="3F73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3000" dirty="0">
                          <a:effectLst/>
                        </a:rPr>
                        <a:t>จง:  หลีกเลี่ยงการนินทาโดยสิ้นเชิง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3000" dirty="0">
                          <a:effectLst/>
                        </a:rPr>
                        <a:t>อย่า:   นินทาหรือฟังคำนินทา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1273793"/>
                  </a:ext>
                </a:extLst>
              </a:tr>
              <a:tr h="1176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7. 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rgbClr val="3F73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3000" dirty="0">
                          <a:effectLst/>
                        </a:rPr>
                        <a:t>จง:  กระทำด้วยหัวใจที่เป็นอิสระปราศจากความ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3000" dirty="0">
                          <a:effectLst/>
                        </a:rPr>
                        <a:t>      เกลียดชัง อย่าขุ่นเคือง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3000" dirty="0">
                          <a:effectLst/>
                        </a:rPr>
                        <a:t>อย่า:   ใช้การกระทำที่ไร้ความปรานี และด้วยขุ่นเคือง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715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981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202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       การกระทำเพื่อสร้างความสามัคคี -  Actions to Build Unity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การกระทำเพื่อสร้างความสามัคคี -  Actions to Build Unity</dc:title>
  <dc:creator>Microsoft Office User</dc:creator>
  <cp:lastModifiedBy>Vaughan Smith</cp:lastModifiedBy>
  <cp:revision>2</cp:revision>
  <dcterms:created xsi:type="dcterms:W3CDTF">2020-08-09T00:33:24Z</dcterms:created>
  <dcterms:modified xsi:type="dcterms:W3CDTF">2022-08-05T04:29:31Z</dcterms:modified>
</cp:coreProperties>
</file>