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853" r:id="rId3"/>
    <p:sldId id="868" r:id="rId4"/>
    <p:sldId id="867" r:id="rId5"/>
    <p:sldId id="2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2"/>
    <p:restoredTop sz="94206"/>
  </p:normalViewPr>
  <p:slideViewPr>
    <p:cSldViewPr snapToGrid="0" snapToObjects="1">
      <p:cViewPr varScale="1">
        <p:scale>
          <a:sx n="75" d="100"/>
          <a:sy n="75" d="100"/>
        </p:scale>
        <p:origin x="11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27E36-774F-6749-BBC1-C5871690797B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0FCBA-E7E0-7542-9C85-A819D045D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7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0FCBA-E7E0-7542-9C85-A819D045D5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95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0FCBA-E7E0-7542-9C85-A819D045D5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2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ความสามัคคีนั้นมีอานุภาพ สามารถส่องให้ทั่วทั้งพิภพสว่างไสว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0FCBA-E7E0-7542-9C85-A819D045D5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F8-3A67-2D40-9CD4-7B1455828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164BB-FB2E-A044-B2C5-DA68732ED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F1743-5C2F-7449-BDDE-5174CC83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C3B7C-DEBD-604C-BE60-27A79A23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A79C9-847D-D24B-8107-0CABCA6D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0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71DD-7F3F-9342-AB00-28A120C5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8420C-CC6E-074F-BF3B-9431E3288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5A4D1-8BC8-3840-ACB4-7F52E726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E9169-3F87-0441-879C-4CA59C76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1F38D-6ED3-344E-937F-D3AA4B8F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3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8808C5-6DE3-D34B-979B-2DFB4B904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36676-748D-9C41-BC4E-6CD1F0964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9B41C-D273-3A48-8E35-C4F2E3CD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CAC6-B466-B441-BB98-F00A820EF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6B22-3F1B-5846-B61B-C537BC82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0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0706-477F-E744-975A-DE61330A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23964-35B4-8D45-ACCC-F030246CA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12180-6F0A-C648-9F35-273607EE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A5031-7EF8-8B43-B9F1-6EEF5081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B3353-3EB3-8946-BA26-B06F22BC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E6C8-36C2-1E46-A893-1E21DE40B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9AF03-BCA7-644E-8BC2-ADDB1ED6B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C5FDA-9B8D-5644-9096-0ABD6C3B8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C09BC-0718-D74B-95C9-63F500CAC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CEA70-FA6A-564D-8949-BCDAB85E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BF783-BBF1-5E4C-9673-E4F4817F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F3ACD-E9EC-9D42-97CF-1E7BD8ADA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9B4C6-A3E9-B549-B7B6-EB5025FA7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E836-13C4-E94E-A054-55014CC92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08F43-CA6B-EF46-98A1-6E7D2823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5764C-EA66-1442-9815-3A3B1750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4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4E210-CEB3-FE4D-BFF4-4EEEE3032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70E2C-BA24-FD4B-9C1B-BF7849C7D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F70E3-23BE-2640-BDF1-F9C2B17FD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3A7C8-51F8-7A4B-BA91-423CA6FDF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3638D3-5BA6-8F4B-90C1-255A48BE2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988D4-D379-BC41-A401-4BD8E81C3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B472A1-E123-8649-81A0-DB42741B2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8666F2-62F1-954C-9FBA-10709278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5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B9BC-7E9C-D749-85B5-585EDFE71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89D153-3EDD-5649-BCE1-F152B6D9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F576D-50E5-E54E-8F5F-7BEB7558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1D0CD-26A8-BA41-8865-4F8F02C6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0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43DA9-4CA3-2C44-92BF-523D22C23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E2CAF-7809-A042-B63F-915F31A5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0B6D0-2973-BE4C-8080-33BE281C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1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55FCB-9436-4B49-AE34-83A6EA35E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52076-2E9D-EE46-A1C4-4CC306909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E117A-F978-8F4A-A162-3ACF3C28E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F51E6-DF2B-E242-B984-3096C052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B3688-7248-2E48-92F4-CBB131C5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78076-E29E-9C4B-A17F-13B2A0E5A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1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B813-BB00-AE47-B0E2-A3DC2873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663D3-D982-1C45-9EF2-D421F73EC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8E1D5-6445-6B47-B75B-EC271BF2E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4FAFF-F426-D645-9C66-1C6E9ADB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03034-0236-A444-984D-389866F0B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143B6-17C9-2F46-926A-E528DCDF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FACE8-57F4-B646-90AF-6549F70B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00C80-F08D-A844-9103-E27B7618A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5B1C4-A833-564C-9C7B-52F6C729B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D0349-B8BE-1949-A17D-5CADCE156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228D7-E8DD-F84E-B744-693E873D1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55B2ED-7017-B643-9C5A-AFDC201AA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478" y="5836204"/>
            <a:ext cx="9144000" cy="165576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FFC000"/>
                </a:solidFill>
              </a:rPr>
              <a:t>12-14 August,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F3217D-38B6-DF4A-A991-08D8A4656F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3" r="18013"/>
          <a:stretch/>
        </p:blipFill>
        <p:spPr>
          <a:xfrm>
            <a:off x="4582666" y="2232822"/>
            <a:ext cx="2376121" cy="205162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43CBDF0-F28E-2C42-A260-344E40954776}"/>
              </a:ext>
            </a:extLst>
          </p:cNvPr>
          <p:cNvSpPr txBox="1">
            <a:spLocks/>
          </p:cNvSpPr>
          <p:nvPr/>
        </p:nvSpPr>
        <p:spPr>
          <a:xfrm>
            <a:off x="52251" y="4595606"/>
            <a:ext cx="12139749" cy="1559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solidFill>
                  <a:srgbClr val="FFFF00"/>
                </a:solidFill>
              </a:rPr>
              <a:t> เข้าร่วมรี</a:t>
            </a:r>
            <a:r>
              <a:rPr lang="th-TH" sz="3600" b="1" dirty="0" err="1">
                <a:solidFill>
                  <a:srgbClr val="FFFF00"/>
                </a:solidFill>
              </a:rPr>
              <a:t>ท</a:t>
            </a:r>
            <a:r>
              <a:rPr lang="th-TH" sz="3600" b="1" dirty="0">
                <a:solidFill>
                  <a:srgbClr val="FFFF00"/>
                </a:solidFill>
              </a:rPr>
              <a:t>รี</a:t>
            </a:r>
            <a:r>
              <a:rPr lang="th-TH" sz="3600" b="1" dirty="0" err="1">
                <a:solidFill>
                  <a:srgbClr val="FFFF00"/>
                </a:solidFill>
              </a:rPr>
              <a:t>ท</a:t>
            </a:r>
            <a:r>
              <a:rPr lang="th-TH" sz="3600" b="1" dirty="0">
                <a:solidFill>
                  <a:srgbClr val="FFFF00"/>
                </a:solidFill>
              </a:rPr>
              <a:t>กับทีม(ทำงาน)วังทองหลาง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b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Wangthonglung Team Retreat</a:t>
            </a:r>
            <a:br>
              <a:rPr lang="en-US" sz="3600" b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i="1" strike="sngStrike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CD1535-6E3A-B84B-A385-7F7097AD0C4D}"/>
              </a:ext>
            </a:extLst>
          </p:cNvPr>
          <p:cNvSpPr txBox="1"/>
          <p:nvPr/>
        </p:nvSpPr>
        <p:spPr>
          <a:xfrm>
            <a:off x="2144110" y="1087825"/>
            <a:ext cx="7520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Appreciating Our Differences</a:t>
            </a:r>
          </a:p>
        </p:txBody>
      </p:sp>
    </p:spTree>
    <p:extLst>
      <p:ext uri="{BB962C8B-B14F-4D97-AF65-F5344CB8AC3E}">
        <p14:creationId xmlns:p14="http://schemas.microsoft.com/office/powerpoint/2010/main" val="74454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77CC-509F-D949-AF77-E81D2E152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"/>
            <a:ext cx="12192000" cy="838203"/>
          </a:xfrm>
          <a:solidFill>
            <a:srgbClr val="0099FF"/>
          </a:solidFill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.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Appreciating our Differences: J &amp; 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B9DF3-6B40-284D-ACBB-12D9E13D0CAF}"/>
              </a:ext>
            </a:extLst>
          </p:cNvPr>
          <p:cNvSpPr txBox="1"/>
          <p:nvPr/>
        </p:nvSpPr>
        <p:spPr>
          <a:xfrm>
            <a:off x="751114" y="3837214"/>
            <a:ext cx="1038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.</a:t>
            </a:r>
            <a:endParaRPr lang="en-US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A77FC6D-1D6D-7E4E-B417-6EAB4B1CA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112736"/>
              </p:ext>
            </p:extLst>
          </p:nvPr>
        </p:nvGraphicFramePr>
        <p:xfrm>
          <a:off x="1576553" y="1306286"/>
          <a:ext cx="8040414" cy="5157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801">
                  <a:extLst>
                    <a:ext uri="{9D8B030D-6E8A-4147-A177-3AD203B41FA5}">
                      <a16:colId xmlns:a16="http://schemas.microsoft.com/office/drawing/2014/main" val="3220227794"/>
                    </a:ext>
                  </a:extLst>
                </a:gridCol>
                <a:gridCol w="2748065">
                  <a:extLst>
                    <a:ext uri="{9D8B030D-6E8A-4147-A177-3AD203B41FA5}">
                      <a16:colId xmlns:a16="http://schemas.microsoft.com/office/drawing/2014/main" val="1807944616"/>
                    </a:ext>
                  </a:extLst>
                </a:gridCol>
                <a:gridCol w="3310548">
                  <a:extLst>
                    <a:ext uri="{9D8B030D-6E8A-4147-A177-3AD203B41FA5}">
                      <a16:colId xmlns:a16="http://schemas.microsoft.com/office/drawing/2014/main" val="4124238283"/>
                    </a:ext>
                  </a:extLst>
                </a:gridCol>
              </a:tblGrid>
              <a:tr h="515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Judging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Perceiving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1197653"/>
                  </a:ext>
                </a:extLst>
              </a:tr>
              <a:tr h="2578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Strengths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solidFill>
                            <a:srgbClr val="0070C0"/>
                          </a:solidFill>
                          <a:effectLst/>
                        </a:rPr>
                        <a:t>P’s comment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J’s comment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9842375"/>
                  </a:ext>
                </a:extLst>
              </a:tr>
              <a:tr h="2063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Growth Areas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J’s comment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solidFill>
                            <a:srgbClr val="0070C0"/>
                          </a:solidFill>
                          <a:effectLst/>
                        </a:rPr>
                        <a:t>P’s comment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646169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0AED533-7E76-6142-BADB-249ED7323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463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9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77CC-509F-D949-AF77-E81D2E152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"/>
            <a:ext cx="12192000" cy="838203"/>
          </a:xfrm>
          <a:solidFill>
            <a:srgbClr val="0099FF"/>
          </a:solidFill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.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Appreciating our Differences: T &amp; F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th-TH" sz="4400" b="1" dirty="0">
                <a:solidFill>
                  <a:schemeClr val="bg1"/>
                </a:solidFill>
              </a:rPr>
              <a:t>ชื่นชมในความแตกต่าง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B9DF3-6B40-284D-ACBB-12D9E13D0CAF}"/>
              </a:ext>
            </a:extLst>
          </p:cNvPr>
          <p:cNvSpPr txBox="1"/>
          <p:nvPr/>
        </p:nvSpPr>
        <p:spPr>
          <a:xfrm>
            <a:off x="751114" y="3837214"/>
            <a:ext cx="1038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.</a:t>
            </a:r>
            <a:endParaRPr lang="en-US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A77FC6D-1D6D-7E4E-B417-6EAB4B1CA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06715"/>
              </p:ext>
            </p:extLst>
          </p:nvPr>
        </p:nvGraphicFramePr>
        <p:xfrm>
          <a:off x="1576553" y="1306286"/>
          <a:ext cx="8040414" cy="5228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801">
                  <a:extLst>
                    <a:ext uri="{9D8B030D-6E8A-4147-A177-3AD203B41FA5}">
                      <a16:colId xmlns:a16="http://schemas.microsoft.com/office/drawing/2014/main" val="3220227794"/>
                    </a:ext>
                  </a:extLst>
                </a:gridCol>
                <a:gridCol w="2748065">
                  <a:extLst>
                    <a:ext uri="{9D8B030D-6E8A-4147-A177-3AD203B41FA5}">
                      <a16:colId xmlns:a16="http://schemas.microsoft.com/office/drawing/2014/main" val="1807944616"/>
                    </a:ext>
                  </a:extLst>
                </a:gridCol>
                <a:gridCol w="3310548">
                  <a:extLst>
                    <a:ext uri="{9D8B030D-6E8A-4147-A177-3AD203B41FA5}">
                      <a16:colId xmlns:a16="http://schemas.microsoft.com/office/drawing/2014/main" val="4124238283"/>
                    </a:ext>
                  </a:extLst>
                </a:gridCol>
              </a:tblGrid>
              <a:tr h="515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Thinking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Feeling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1197653"/>
                  </a:ext>
                </a:extLst>
              </a:tr>
              <a:tr h="2578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Strengths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th-TH" sz="2800" dirty="0">
                          <a:effectLst/>
                        </a:rPr>
                        <a:t>จุดแข็ง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800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solidFill>
                            <a:srgbClr val="0099FF"/>
                          </a:solidFill>
                          <a:effectLst/>
                        </a:rPr>
                        <a:t>F’s comment</a:t>
                      </a:r>
                      <a:endParaRPr lang="en-US" sz="2800" dirty="0">
                        <a:solidFill>
                          <a:srgbClr val="0099FF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T’s comment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9842375"/>
                  </a:ext>
                </a:extLst>
              </a:tr>
              <a:tr h="2063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Growth Areas</a:t>
                      </a:r>
                      <a:endParaRPr lang="th-TH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พื้นที่พัฒนา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T’s comment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800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solidFill>
                            <a:srgbClr val="0099FF"/>
                          </a:solidFill>
                          <a:effectLst/>
                        </a:rPr>
                        <a:t>F’s comment</a:t>
                      </a:r>
                      <a:endParaRPr lang="en-US" sz="2800" dirty="0">
                        <a:solidFill>
                          <a:srgbClr val="0099FF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646169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0AED533-7E76-6142-BADB-249ED7323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463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CFC4-17A9-F545-8BEC-CE704DD9B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048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900" dirty="0">
                <a:solidFill>
                  <a:srgbClr val="0070C0"/>
                </a:solidFill>
              </a:rPr>
              <a:t>O ye beloved of the Lord! In this sacred Dispensation, conflict and contention are in no wise permitted. Every aggressor deprives himself of God’s grace. </a:t>
            </a:r>
            <a:br>
              <a:rPr lang="en-US" sz="2900" dirty="0">
                <a:solidFill>
                  <a:srgbClr val="0070C0"/>
                </a:solidFill>
              </a:rPr>
            </a:br>
            <a:r>
              <a:rPr lang="en-US" sz="2900" dirty="0">
                <a:solidFill>
                  <a:srgbClr val="0070C0"/>
                </a:solidFill>
              </a:rPr>
              <a:t>- `Abdu'l-Baha </a:t>
            </a:r>
            <a:r>
              <a:rPr lang="en-US" sz="2900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F6D4AB-B08C-A243-9D17-CD109A2AE788}"/>
              </a:ext>
            </a:extLst>
          </p:cNvPr>
          <p:cNvSpPr txBox="1"/>
          <p:nvPr/>
        </p:nvSpPr>
        <p:spPr>
          <a:xfrm>
            <a:off x="1087821" y="662152"/>
            <a:ext cx="1026597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“</a:t>
            </a:r>
            <a:r>
              <a:rPr lang="th-TH" sz="4000" dirty="0"/>
              <a:t>ดูกร ผู้เป็นที่รักยิ่งของพระผู้เป็นนายในยุคศาสนาที่ศักดิ์สิทธิ์นี้ความขัดแย้งและการโต้เถียงไม่เป็นที่อนุญาตผู้ก้าวร้าวทุกคนพรากตนเองจากกรุณาธิคุณของพระผู้เป็นเจ้า</a:t>
            </a:r>
            <a:r>
              <a:rPr lang="en-US" sz="4000" dirty="0"/>
              <a:t>” </a:t>
            </a:r>
          </a:p>
          <a:p>
            <a:br>
              <a:rPr lang="en-US" dirty="0"/>
            </a:br>
            <a:r>
              <a:rPr lang="en-US" sz="4000" dirty="0">
                <a:solidFill>
                  <a:srgbClr val="00B05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th-TH" sz="4000" dirty="0"/>
              <a:t>พระอับดุลบาฮา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054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FE87E-625B-2B4C-822C-9AA2FD192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618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“So powerful is the light of unity that it can illuminate the whole world”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6EF80-B7B8-F442-B7C4-AEF7245E7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63627" cy="68740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7818" y="5779869"/>
            <a:ext cx="11842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>
                <a:solidFill>
                  <a:schemeClr val="bg1"/>
                </a:solidFill>
              </a:rPr>
              <a:t>ความสามัคคีนั้นมีอานุภาพ สามารถส่องให้ทั่วทั้งพิภพสว่างไสว</a:t>
            </a:r>
          </a:p>
        </p:txBody>
      </p:sp>
    </p:spTree>
    <p:extLst>
      <p:ext uri="{BB962C8B-B14F-4D97-AF65-F5344CB8AC3E}">
        <p14:creationId xmlns:p14="http://schemas.microsoft.com/office/powerpoint/2010/main" val="213737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240</Words>
  <Application>Microsoft Office PowerPoint</Application>
  <PresentationFormat>Widescreen</PresentationFormat>
  <Paragraphs>70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Cordia New</vt:lpstr>
      <vt:lpstr>Times New Roman</vt:lpstr>
      <vt:lpstr>Office Theme</vt:lpstr>
      <vt:lpstr>PowerPoint Presentation</vt:lpstr>
      <vt:lpstr>. Appreciating our Differences: J &amp; P</vt:lpstr>
      <vt:lpstr>. Appreciating our Differences: T &amp; F ชื่นชมในความแตกต่าง</vt:lpstr>
      <vt:lpstr>O ye beloved of the Lord! In this sacred Dispensation, conflict and contention are in no wise permitted. Every aggressor deprives himself of God’s grace.  - `Abdu'l-Baha  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Vaughan Smith</cp:lastModifiedBy>
  <cp:revision>137</cp:revision>
  <dcterms:created xsi:type="dcterms:W3CDTF">2020-07-21T04:15:49Z</dcterms:created>
  <dcterms:modified xsi:type="dcterms:W3CDTF">2022-08-05T07:28:11Z</dcterms:modified>
</cp:coreProperties>
</file>